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2.xml" ContentType="application/vnd.openxmlformats-officedocument.themeOverr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3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4.xml" ContentType="application/vnd.openxmlformats-officedocument.themeOverr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5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6.xml" ContentType="application/vnd.openxmlformats-officedocument.themeOverr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7.xml" ContentType="application/vnd.openxmlformats-officedocument.themeOverr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8.xml" ContentType="application/vnd.openxmlformats-officedocument.themeOverr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theme/themeOverride9.xml" ContentType="application/vnd.openxmlformats-officedocument.themeOverr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theme/themeOverride10.xml" ContentType="application/vnd.openxmlformats-officedocument.themeOverr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theme/themeOverride11.xml" ContentType="application/vnd.openxmlformats-officedocument.themeOverrid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theme/themeOverride12.xml" ContentType="application/vnd.openxmlformats-officedocument.themeOverr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theme/themeOverride13.xml" ContentType="application/vnd.openxmlformats-officedocument.themeOverr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theme/themeOverride14.xml" ContentType="application/vnd.openxmlformats-officedocument.themeOverr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theme/themeOverride15.xml" ContentType="application/vnd.openxmlformats-officedocument.themeOverr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theme/themeOverride16.xml" ContentType="application/vnd.openxmlformats-officedocument.themeOverr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theme/themeOverride17.xml" ContentType="application/vnd.openxmlformats-officedocument.themeOverr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theme/themeOverride18.xml" ContentType="application/vnd.openxmlformats-officedocument.themeOverr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theme/themeOverride19.xml" ContentType="application/vnd.openxmlformats-officedocument.themeOverrid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theme/themeOverride20.xml" ContentType="application/vnd.openxmlformats-officedocument.themeOverr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theme/themeOverride21.xml" ContentType="application/vnd.openxmlformats-officedocument.themeOverrid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theme/themeOverride22.xml" ContentType="application/vnd.openxmlformats-officedocument.themeOverr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theme/themeOverride23.xml" ContentType="application/vnd.openxmlformats-officedocument.themeOverrid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theme/themeOverride2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690" r:id="rId2"/>
  </p:sldMasterIdLst>
  <p:sldIdLst>
    <p:sldId id="256" r:id="rId3"/>
    <p:sldId id="259" r:id="rId4"/>
    <p:sldId id="275" r:id="rId5"/>
    <p:sldId id="273" r:id="rId6"/>
    <p:sldId id="314" r:id="rId7"/>
    <p:sldId id="296" r:id="rId8"/>
    <p:sldId id="276" r:id="rId9"/>
    <p:sldId id="281" r:id="rId10"/>
    <p:sldId id="303" r:id="rId11"/>
    <p:sldId id="283" r:id="rId12"/>
    <p:sldId id="287" r:id="rId13"/>
    <p:sldId id="313" r:id="rId14"/>
    <p:sldId id="305" r:id="rId15"/>
    <p:sldId id="291" r:id="rId16"/>
    <p:sldId id="311" r:id="rId17"/>
    <p:sldId id="290" r:id="rId18"/>
    <p:sldId id="288" r:id="rId19"/>
    <p:sldId id="293" r:id="rId20"/>
    <p:sldId id="298" r:id="rId21"/>
    <p:sldId id="312" r:id="rId22"/>
    <p:sldId id="315" r:id="rId23"/>
    <p:sldId id="316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Estilo claro 3 - Acent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Estilo medio 1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06" autoAdjust="0"/>
    <p:restoredTop sz="94434" autoAdjust="0"/>
  </p:normalViewPr>
  <p:slideViewPr>
    <p:cSldViewPr snapToGrid="0">
      <p:cViewPr varScale="1">
        <p:scale>
          <a:sx n="67" d="100"/>
          <a:sy n="67" d="100"/>
        </p:scale>
        <p:origin x="14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alcohol%20laurico%20panjiv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6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7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LAB%20pangiva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8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LABSA%2034021199%20PANJIVA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package" Target="../embeddings/Microsoft_Excel_Worksheet9.xlsx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alcohol%20isopropilico%20panjiva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materias%20primas\alcohol%20isopropilico%20panjiva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trietanol%20amina%20panjiva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package" Target="../embeddings/Microsoft_Excel_Worksheet10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onamine%20810%20panjiva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21.xml"/><Relationship Id="rId1" Type="http://schemas.microsoft.com/office/2011/relationships/chartStyle" Target="style21.xml"/><Relationship Id="rId4" Type="http://schemas.openxmlformats.org/officeDocument/2006/relationships/package" Target="../embeddings/Microsoft_Excel_Worksheet11.xlsx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22.xml"/><Relationship Id="rId1" Type="http://schemas.microsoft.com/office/2011/relationships/chartStyle" Target="style22.xml"/><Relationship Id="rId4" Type="http://schemas.openxmlformats.org/officeDocument/2006/relationships/package" Target="../embeddings/Microsoft_Excel_Worksheet12.xlsx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23.xml"/><Relationship Id="rId1" Type="http://schemas.microsoft.com/office/2011/relationships/chartStyle" Target="style23.xml"/><Relationship Id="rId4" Type="http://schemas.openxmlformats.org/officeDocument/2006/relationships/package" Target="../embeddings/Microsoft_Excel_Worksheet13.xlsx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onamine%20810%20panjiva.xlsx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metil%20dietanol%20amina%20panjiva.xlsx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isopropil%20amina.xlsx" TargetMode="External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isopropil%20amina.xlsx" TargetMode="External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monocloroacetato%20de%20sodio%20panjiva.xlsx" TargetMode="External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29.xml"/><Relationship Id="rId1" Type="http://schemas.microsoft.com/office/2011/relationships/chartStyle" Target="style29.xml"/><Relationship Id="rId4" Type="http://schemas.openxmlformats.org/officeDocument/2006/relationships/package" Target="../embeddings/Microsoft_Excel_Worksheet14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alcohol%20etoxilado%20panjiva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wnloads\Panjiva-Importaciones_de_M&#233;xico_-aceite_de_coco-results_1_to_5337_of_5337-2019-08-22-13-2720190822-27860-u2g722.xlsx" TargetMode="External"/><Relationship Id="rId2" Type="http://schemas.microsoft.com/office/2011/relationships/chartColorStyle" Target="colors30.xml"/><Relationship Id="rId1" Type="http://schemas.microsoft.com/office/2011/relationships/chartStyle" Target="style30.xm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31.xml"/><Relationship Id="rId1" Type="http://schemas.microsoft.com/office/2011/relationships/chartStyle" Target="style31.xml"/><Relationship Id="rId4" Type="http://schemas.openxmlformats.org/officeDocument/2006/relationships/package" Target="../embeddings/Microsoft_Excel_Worksheet15.xlsx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fatty%20acid%20panjiva.xlsx" TargetMode="External"/><Relationship Id="rId2" Type="http://schemas.microsoft.com/office/2011/relationships/chartColorStyle" Target="colors32.xml"/><Relationship Id="rId1" Type="http://schemas.microsoft.com/office/2011/relationships/chartStyle" Target="style32.xml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33.xml"/><Relationship Id="rId1" Type="http://schemas.microsoft.com/office/2011/relationships/chartStyle" Target="style33.xml"/><Relationship Id="rId4" Type="http://schemas.openxmlformats.org/officeDocument/2006/relationships/package" Target="../embeddings/Microsoft_Excel_Worksheet16.xlsx"/></Relationships>
</file>

<file path=ppt/charts/_rels/chart3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fatty%20acid%20tallow%20panjiva.xlsx" TargetMode="External"/><Relationship Id="rId2" Type="http://schemas.microsoft.com/office/2011/relationships/chartColorStyle" Target="colors34.xml"/><Relationship Id="rId1" Type="http://schemas.microsoft.com/office/2011/relationships/chartStyle" Target="style34.xml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fatty%20acid%20tallow%20panjiva.xlsx" TargetMode="External"/><Relationship Id="rId2" Type="http://schemas.microsoft.com/office/2011/relationships/chartColorStyle" Target="colors35.xml"/><Relationship Id="rId1" Type="http://schemas.microsoft.com/office/2011/relationships/chartStyle" Target="style35.xml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6.xml"/><Relationship Id="rId2" Type="http://schemas.microsoft.com/office/2011/relationships/chartColorStyle" Target="colors36.xml"/><Relationship Id="rId1" Type="http://schemas.microsoft.com/office/2011/relationships/chartStyle" Target="style36.xml"/><Relationship Id="rId4" Type="http://schemas.openxmlformats.org/officeDocument/2006/relationships/package" Target="../embeddings/Microsoft_Excel_Worksheet17.xlsx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cloruro%20de%20metilo.xlsx" TargetMode="External"/><Relationship Id="rId2" Type="http://schemas.microsoft.com/office/2011/relationships/chartColorStyle" Target="colors37.xml"/><Relationship Id="rId1" Type="http://schemas.microsoft.com/office/2011/relationships/chartStyle" Target="style37.xml"/></Relationships>
</file>

<file path=ppt/charts/_rels/chart3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7.xml"/><Relationship Id="rId2" Type="http://schemas.microsoft.com/office/2011/relationships/chartColorStyle" Target="colors38.xml"/><Relationship Id="rId1" Type="http://schemas.microsoft.com/office/2011/relationships/chartStyle" Target="style38.xml"/><Relationship Id="rId4" Type="http://schemas.openxmlformats.org/officeDocument/2006/relationships/package" Target="../embeddings/Microsoft_Excel_Worksheet18.xlsx"/></Relationships>
</file>

<file path=ppt/charts/_rels/chart3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disulfato%20de%20metilo.xlsx" TargetMode="External"/><Relationship Id="rId2" Type="http://schemas.microsoft.com/office/2011/relationships/chartColorStyle" Target="colors39.xml"/><Relationship Id="rId1" Type="http://schemas.microsoft.com/office/2011/relationships/chartStyle" Target="style39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8.xml"/><Relationship Id="rId2" Type="http://schemas.microsoft.com/office/2011/relationships/chartColorStyle" Target="colors40.xml"/><Relationship Id="rId1" Type="http://schemas.microsoft.com/office/2011/relationships/chartStyle" Target="style40.xml"/><Relationship Id="rId4" Type="http://schemas.openxmlformats.org/officeDocument/2006/relationships/package" Target="../embeddings/Microsoft_Excel_Worksheet19.xlsx"/></Relationships>
</file>

<file path=ppt/charts/_rels/chart4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9.xml"/><Relationship Id="rId2" Type="http://schemas.microsoft.com/office/2011/relationships/chartColorStyle" Target="colors41.xml"/><Relationship Id="rId1" Type="http://schemas.microsoft.com/office/2011/relationships/chartStyle" Target="style41.xml"/><Relationship Id="rId4" Type="http://schemas.openxmlformats.org/officeDocument/2006/relationships/package" Target="../embeddings/Microsoft_Excel_Worksheet20.xlsx"/></Relationships>
</file>

<file path=ppt/charts/_rels/chart4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0.xml"/><Relationship Id="rId2" Type="http://schemas.microsoft.com/office/2011/relationships/chartColorStyle" Target="colors42.xml"/><Relationship Id="rId1" Type="http://schemas.microsoft.com/office/2011/relationships/chartStyle" Target="style42.xml"/><Relationship Id="rId4" Type="http://schemas.openxmlformats.org/officeDocument/2006/relationships/package" Target="../embeddings/Microsoft_Excel_Worksheet21.xlsx"/></Relationships>
</file>

<file path=ppt/charts/_rels/chart4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1.xml"/><Relationship Id="rId2" Type="http://schemas.microsoft.com/office/2011/relationships/chartColorStyle" Target="colors43.xml"/><Relationship Id="rId1" Type="http://schemas.microsoft.com/office/2011/relationships/chartStyle" Target="style43.xml"/><Relationship Id="rId4" Type="http://schemas.openxmlformats.org/officeDocument/2006/relationships/package" Target="../embeddings/Microsoft_Excel_Worksheet22.xlsx"/></Relationships>
</file>

<file path=ppt/charts/_rels/chart4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2.xml"/><Relationship Id="rId2" Type="http://schemas.microsoft.com/office/2011/relationships/chartColorStyle" Target="colors44.xml"/><Relationship Id="rId1" Type="http://schemas.microsoft.com/office/2011/relationships/chartStyle" Target="style44.xml"/><Relationship Id="rId4" Type="http://schemas.openxmlformats.org/officeDocument/2006/relationships/package" Target="../embeddings/Microsoft_Excel_Worksheet23.xlsx"/></Relationships>
</file>

<file path=ppt/charts/_rels/chart4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3.xml"/><Relationship Id="rId2" Type="http://schemas.microsoft.com/office/2011/relationships/chartColorStyle" Target="colors45.xml"/><Relationship Id="rId1" Type="http://schemas.microsoft.com/office/2011/relationships/chartStyle" Target="style45.xml"/><Relationship Id="rId4" Type="http://schemas.openxmlformats.org/officeDocument/2006/relationships/package" Target="../embeddings/Microsoft_Excel_Worksheet24.xlsx"/></Relationships>
</file>

<file path=ppt/charts/_rels/chart4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4.xml"/><Relationship Id="rId2" Type="http://schemas.microsoft.com/office/2011/relationships/chartColorStyle" Target="colors46.xml"/><Relationship Id="rId1" Type="http://schemas.microsoft.com/office/2011/relationships/chartStyle" Target="style46.xml"/><Relationship Id="rId4" Type="http://schemas.openxmlformats.org/officeDocument/2006/relationships/package" Target="../embeddings/Microsoft_Excel_Worksheet25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sless%2070%25%20panjiva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3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4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5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Lopez\Documents\zori\materias%20primas\&#243;xido%20de%20etileno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 2018 Size 26, 387 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v>2018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FD9-4547-81E5-02E27CB1F46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FD9-4547-81E5-02E27CB1F46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0FD9-4547-81E5-02E27CB1F46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0FD9-4547-81E5-02E27CB1F46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0FD9-4547-81E5-02E27CB1F466}"/>
              </c:ext>
            </c:extLst>
          </c:dPt>
          <c:dPt>
            <c:idx val="5"/>
            <c:bubble3D val="0"/>
            <c:spPr>
              <a:solidFill>
                <a:schemeClr val="accent3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0FD9-4547-81E5-02E27CB1F466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0FD9-4547-81E5-02E27CB1F466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0FD9-4547-81E5-02E27CB1F466}"/>
              </c:ext>
            </c:extLst>
          </c:dPt>
          <c:dPt>
            <c:idx val="8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1-0FD9-4547-81E5-02E27CB1F466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3-0FD9-4547-81E5-02E27CB1F466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5-0FD9-4547-81E5-02E27CB1F466}"/>
              </c:ext>
            </c:extLst>
          </c:dPt>
          <c:dLbls>
            <c:dLbl>
              <c:idx val="1"/>
              <c:layout>
                <c:manualLayout>
                  <c:x val="6.1144464778345306E-3"/>
                  <c:y val="3.3411659350091411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0FD9-4547-81E5-02E27CB1F466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'Grafica 2018'!$A$4:$A$14</c:f>
              <c:strCache>
                <c:ptCount val="11"/>
                <c:pt idx="0">
                  <c:v>Wilmar</c:v>
                </c:pt>
                <c:pt idx="1">
                  <c:v>P&amp;G</c:v>
                </c:pt>
                <c:pt idx="2">
                  <c:v>IQC</c:v>
                </c:pt>
                <c:pt idx="3">
                  <c:v>Hjb</c:v>
                </c:pt>
                <c:pt idx="4">
                  <c:v>Basf</c:v>
                </c:pt>
                <c:pt idx="5">
                  <c:v>Mission Hills</c:v>
                </c:pt>
                <c:pt idx="6">
                  <c:v>Oxiteno</c:v>
                </c:pt>
                <c:pt idx="7">
                  <c:v>Clariant</c:v>
                </c:pt>
                <c:pt idx="8">
                  <c:v>Stepan</c:v>
                </c:pt>
                <c:pt idx="9">
                  <c:v>Polaquimia</c:v>
                </c:pt>
                <c:pt idx="10">
                  <c:v>others</c:v>
                </c:pt>
              </c:strCache>
            </c:strRef>
          </c:cat>
          <c:val>
            <c:numRef>
              <c:f>'Grafica 2018'!$B$4:$B$14</c:f>
              <c:numCache>
                <c:formatCode>_(* #,##0.00_);_(* \(#,##0.00\);_(* "-"??_);_(@_)</c:formatCode>
                <c:ptCount val="11"/>
                <c:pt idx="0">
                  <c:v>15467.90372</c:v>
                </c:pt>
                <c:pt idx="1">
                  <c:v>4406.5190000000011</c:v>
                </c:pt>
                <c:pt idx="2">
                  <c:v>2704.1540000000005</c:v>
                </c:pt>
                <c:pt idx="3">
                  <c:v>1093.008</c:v>
                </c:pt>
                <c:pt idx="4">
                  <c:v>626.63700000000006</c:v>
                </c:pt>
                <c:pt idx="5">
                  <c:v>563.59099999999989</c:v>
                </c:pt>
                <c:pt idx="6">
                  <c:v>503.82037000000003</c:v>
                </c:pt>
                <c:pt idx="7">
                  <c:v>330.07543000000004</c:v>
                </c:pt>
                <c:pt idx="8">
                  <c:v>239.16513</c:v>
                </c:pt>
                <c:pt idx="9">
                  <c:v>189.94499999999999</c:v>
                </c:pt>
                <c:pt idx="10">
                  <c:v>262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6-0FD9-4547-81E5-02E27CB1F46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consumption and</a:t>
            </a:r>
            <a:r>
              <a:rPr lang="en-US" baseline="0"/>
              <a:t> price usd/kg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'2018-2019'!$A$12</c:f>
              <c:strCache>
                <c:ptCount val="1"/>
                <c:pt idx="0">
                  <c:v>ton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'2018-2019'!$N$3:$Z$3</c:f>
              <c:strCache>
                <c:ptCount val="13"/>
                <c:pt idx="0">
                  <c:v>Jan/2019</c:v>
                </c:pt>
                <c:pt idx="1">
                  <c:v>Feb/2019</c:v>
                </c:pt>
                <c:pt idx="2">
                  <c:v>Mar/2019</c:v>
                </c:pt>
                <c:pt idx="3">
                  <c:v>Apr/2019</c:v>
                </c:pt>
                <c:pt idx="4">
                  <c:v>May/2019</c:v>
                </c:pt>
                <c:pt idx="5">
                  <c:v>jun-19</c:v>
                </c:pt>
                <c:pt idx="6">
                  <c:v>jul-19</c:v>
                </c:pt>
                <c:pt idx="7">
                  <c:v>ago-19</c:v>
                </c:pt>
                <c:pt idx="8">
                  <c:v>sep-19</c:v>
                </c:pt>
                <c:pt idx="9">
                  <c:v>oct-19</c:v>
                </c:pt>
                <c:pt idx="10">
                  <c:v>nov-19</c:v>
                </c:pt>
                <c:pt idx="11">
                  <c:v>dic-19</c:v>
                </c:pt>
                <c:pt idx="12">
                  <c:v>ene-20</c:v>
                </c:pt>
              </c:strCache>
            </c:strRef>
          </c:cat>
          <c:val>
            <c:numRef>
              <c:f>'2018-2019'!$N$12:$Z$12</c:f>
              <c:numCache>
                <c:formatCode>_(* #,##0.00_);_(* \(#,##0.00\);_(* "-"??_);_(@_)</c:formatCode>
                <c:ptCount val="13"/>
                <c:pt idx="0">
                  <c:v>16945.519999999997</c:v>
                </c:pt>
                <c:pt idx="1">
                  <c:v>17402.14</c:v>
                </c:pt>
                <c:pt idx="2">
                  <c:v>22246.91</c:v>
                </c:pt>
                <c:pt idx="3">
                  <c:v>21509.989999999998</c:v>
                </c:pt>
                <c:pt idx="4">
                  <c:v>22927.71</c:v>
                </c:pt>
                <c:pt idx="5">
                  <c:v>20272</c:v>
                </c:pt>
                <c:pt idx="6">
                  <c:v>20754</c:v>
                </c:pt>
                <c:pt idx="7">
                  <c:v>18788</c:v>
                </c:pt>
                <c:pt idx="8">
                  <c:v>16000</c:v>
                </c:pt>
                <c:pt idx="9">
                  <c:v>16800</c:v>
                </c:pt>
                <c:pt idx="10">
                  <c:v>12200</c:v>
                </c:pt>
                <c:pt idx="11">
                  <c:v>13700</c:v>
                </c:pt>
                <c:pt idx="12">
                  <c:v>12800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509363296"/>
        <c:axId val="509361336"/>
      </c:barChart>
      <c:lineChart>
        <c:grouping val="standard"/>
        <c:varyColors val="0"/>
        <c:ser>
          <c:idx val="1"/>
          <c:order val="1"/>
          <c:tx>
            <c:strRef>
              <c:f>'2018-2019'!$A$16</c:f>
              <c:strCache>
                <c:ptCount val="1"/>
                <c:pt idx="0">
                  <c:v>usd /kg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'2018-2019'!$N$16:$Z$16</c:f>
              <c:numCache>
                <c:formatCode>_("$"* #,##0.00_);_("$"* \(#,##0.00\);_("$"* "-"??_);_(@_)</c:formatCode>
                <c:ptCount val="13"/>
                <c:pt idx="0">
                  <c:v>0.81224158409355252</c:v>
                </c:pt>
                <c:pt idx="1">
                  <c:v>0.72777028934912802</c:v>
                </c:pt>
                <c:pt idx="2">
                  <c:v>0.77092742945132076</c:v>
                </c:pt>
                <c:pt idx="3">
                  <c:v>0.7519605624392709</c:v>
                </c:pt>
                <c:pt idx="4">
                  <c:v>0.70725215081746107</c:v>
                </c:pt>
                <c:pt idx="5">
                  <c:v>0.65672077142170826</c:v>
                </c:pt>
                <c:pt idx="6">
                  <c:v>0.66664698403065881</c:v>
                </c:pt>
                <c:pt idx="7">
                  <c:v>0.67327788987355686</c:v>
                </c:pt>
                <c:pt idx="8">
                  <c:v>0.88757583417593522</c:v>
                </c:pt>
                <c:pt idx="9">
                  <c:v>0.72975347874235641</c:v>
                </c:pt>
                <c:pt idx="10">
                  <c:v>0.78942133965422934</c:v>
                </c:pt>
                <c:pt idx="11">
                  <c:v>0.75760371384499559</c:v>
                </c:pt>
                <c:pt idx="12">
                  <c:v>0.77611539433771481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09364472"/>
        <c:axId val="509362904"/>
      </c:lineChart>
      <c:catAx>
        <c:axId val="5093632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9361336"/>
        <c:crosses val="autoZero"/>
        <c:auto val="1"/>
        <c:lblAlgn val="ctr"/>
        <c:lblOffset val="100"/>
        <c:noMultiLvlLbl val="0"/>
      </c:catAx>
      <c:valAx>
        <c:axId val="50936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Mton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9363296"/>
        <c:crosses val="autoZero"/>
        <c:crossBetween val="between"/>
      </c:valAx>
      <c:valAx>
        <c:axId val="509362904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usd / kg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9364472"/>
        <c:crosses val="max"/>
        <c:crossBetween val="between"/>
      </c:valAx>
      <c:catAx>
        <c:axId val="509364472"/>
        <c:scaling>
          <c:orientation val="minMax"/>
        </c:scaling>
        <c:delete val="1"/>
        <c:axPos val="b"/>
        <c:majorTickMark val="out"/>
        <c:minorTickMark val="none"/>
        <c:tickLblPos val="nextTo"/>
        <c:crossAx val="50936290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consumption and</a:t>
            </a:r>
            <a:r>
              <a:rPr lang="en-US" baseline="0"/>
              <a:t> price mxn/kg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'2018-2019'!$A$12</c:f>
              <c:strCache>
                <c:ptCount val="1"/>
                <c:pt idx="0">
                  <c:v>ton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'2018-2019'!$N$3:$Z$3</c:f>
              <c:strCache>
                <c:ptCount val="13"/>
                <c:pt idx="0">
                  <c:v>Jan/2019</c:v>
                </c:pt>
                <c:pt idx="1">
                  <c:v>Feb/2019</c:v>
                </c:pt>
                <c:pt idx="2">
                  <c:v>Mar/2019</c:v>
                </c:pt>
                <c:pt idx="3">
                  <c:v>Apr/2019</c:v>
                </c:pt>
                <c:pt idx="4">
                  <c:v>May/2019</c:v>
                </c:pt>
                <c:pt idx="5">
                  <c:v>jun-19</c:v>
                </c:pt>
                <c:pt idx="6">
                  <c:v>jul-19</c:v>
                </c:pt>
                <c:pt idx="7">
                  <c:v>ago-19</c:v>
                </c:pt>
                <c:pt idx="8">
                  <c:v>sep-19</c:v>
                </c:pt>
                <c:pt idx="9">
                  <c:v>oct-19</c:v>
                </c:pt>
                <c:pt idx="10">
                  <c:v>nov-19</c:v>
                </c:pt>
                <c:pt idx="11">
                  <c:v>dic-19</c:v>
                </c:pt>
                <c:pt idx="12">
                  <c:v>ene-20</c:v>
                </c:pt>
              </c:strCache>
            </c:strRef>
          </c:cat>
          <c:val>
            <c:numRef>
              <c:f>'2018-2019'!$N$12:$Z$12</c:f>
              <c:numCache>
                <c:formatCode>_(* #,##0.00_);_(* \(#,##0.00\);_(* "-"??_);_(@_)</c:formatCode>
                <c:ptCount val="13"/>
                <c:pt idx="0">
                  <c:v>16945.519999999997</c:v>
                </c:pt>
                <c:pt idx="1">
                  <c:v>17402.14</c:v>
                </c:pt>
                <c:pt idx="2">
                  <c:v>22246.91</c:v>
                </c:pt>
                <c:pt idx="3">
                  <c:v>21509.989999999998</c:v>
                </c:pt>
                <c:pt idx="4">
                  <c:v>22927.71</c:v>
                </c:pt>
                <c:pt idx="5">
                  <c:v>20272</c:v>
                </c:pt>
                <c:pt idx="6">
                  <c:v>20754</c:v>
                </c:pt>
                <c:pt idx="7">
                  <c:v>18788</c:v>
                </c:pt>
                <c:pt idx="8">
                  <c:v>16000</c:v>
                </c:pt>
                <c:pt idx="9">
                  <c:v>16800</c:v>
                </c:pt>
                <c:pt idx="10">
                  <c:v>12200</c:v>
                </c:pt>
                <c:pt idx="11">
                  <c:v>13700</c:v>
                </c:pt>
                <c:pt idx="12">
                  <c:v>12800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405704728"/>
        <c:axId val="405705904"/>
      </c:barChart>
      <c:lineChart>
        <c:grouping val="standard"/>
        <c:varyColors val="0"/>
        <c:ser>
          <c:idx val="1"/>
          <c:order val="1"/>
          <c:tx>
            <c:strRef>
              <c:f>'2018-2019'!$A$16</c:f>
              <c:strCache>
                <c:ptCount val="1"/>
                <c:pt idx="0">
                  <c:v>usd /kg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'2018-2019'!$N$15:$Z$15</c:f>
              <c:numCache>
                <c:formatCode>_("$"* #,##0.00_);_("$"* \(#,##0.00\);_("$"* "-"??_);_(@_)</c:formatCode>
                <c:ptCount val="13"/>
                <c:pt idx="0">
                  <c:v>16.06613853337047</c:v>
                </c:pt>
                <c:pt idx="1">
                  <c:v>14.395296323325752</c:v>
                </c:pt>
                <c:pt idx="2">
                  <c:v>15.248944554547124</c:v>
                </c:pt>
                <c:pt idx="3">
                  <c:v>14.87377992504878</c:v>
                </c:pt>
                <c:pt idx="4">
                  <c:v>13.98944754316938</c:v>
                </c:pt>
                <c:pt idx="5">
                  <c:v>12.989936858721389</c:v>
                </c:pt>
                <c:pt idx="6">
                  <c:v>13.186277344126433</c:v>
                </c:pt>
                <c:pt idx="7">
                  <c:v>13.317436661698956</c:v>
                </c:pt>
                <c:pt idx="8">
                  <c:v>17.556249999999999</c:v>
                </c:pt>
                <c:pt idx="9">
                  <c:v>14.43452380952381</c:v>
                </c:pt>
                <c:pt idx="10">
                  <c:v>15.614754098360656</c:v>
                </c:pt>
                <c:pt idx="11">
                  <c:v>14.985401459854014</c:v>
                </c:pt>
                <c:pt idx="12">
                  <c:v>15.3515625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05705120"/>
        <c:axId val="405706688"/>
      </c:lineChart>
      <c:catAx>
        <c:axId val="4057047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5705904"/>
        <c:crosses val="autoZero"/>
        <c:auto val="1"/>
        <c:lblAlgn val="ctr"/>
        <c:lblOffset val="100"/>
        <c:noMultiLvlLbl val="0"/>
      </c:catAx>
      <c:valAx>
        <c:axId val="405705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Mton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5704728"/>
        <c:crosses val="autoZero"/>
        <c:crossBetween val="between"/>
      </c:valAx>
      <c:valAx>
        <c:axId val="405706688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mxn / kg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5705120"/>
        <c:crosses val="max"/>
        <c:crossBetween val="between"/>
      </c:valAx>
      <c:catAx>
        <c:axId val="405705120"/>
        <c:scaling>
          <c:orientation val="minMax"/>
        </c:scaling>
        <c:delete val="1"/>
        <c:axPos val="b"/>
        <c:majorTickMark val="out"/>
        <c:minorTickMark val="none"/>
        <c:tickLblPos val="nextTo"/>
        <c:crossAx val="40570668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size 180, 508 ton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29DA-4263-B6CD-3014C3C6A10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29DA-4263-B6CD-3014C3C6A10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29DA-4263-B6CD-3014C3C6A10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29DA-4263-B6CD-3014C3C6A10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29DA-4263-B6CD-3014C3C6A10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29DA-4263-B6CD-3014C3C6A101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29DA-4263-B6CD-3014C3C6A101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29DA-4263-B6CD-3014C3C6A101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1-29DA-4263-B6CD-3014C3C6A101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3-29DA-4263-B6CD-3014C3C6A101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5-29DA-4263-B6CD-3014C3C6A101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7-29DA-4263-B6CD-3014C3C6A101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9-29DA-4263-B6CD-3014C3C6A101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B-29DA-4263-B6CD-3014C3C6A101}"/>
              </c:ext>
            </c:extLst>
          </c:dPt>
          <c:dLbls>
            <c:dLbl>
              <c:idx val="1"/>
              <c:layout>
                <c:manualLayout>
                  <c:x val="1.4773840769903762E-2"/>
                  <c:y val="5.0360120291576558E-3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29DA-4263-B6CD-3014C3C6A101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'2018'!$A$40:$A$53</c:f>
              <c:strCache>
                <c:ptCount val="14"/>
                <c:pt idx="0">
                  <c:v>La Corona</c:v>
                </c:pt>
                <c:pt idx="1">
                  <c:v>P&amp;G</c:v>
                </c:pt>
                <c:pt idx="2">
                  <c:v>Huntsman</c:v>
                </c:pt>
                <c:pt idx="3">
                  <c:v>Schez Y Martin</c:v>
                </c:pt>
                <c:pt idx="4">
                  <c:v>Trasome</c:v>
                </c:pt>
                <c:pt idx="5">
                  <c:v>Henkel</c:v>
                </c:pt>
                <c:pt idx="6">
                  <c:v>Sasil</c:v>
                </c:pt>
                <c:pt idx="7">
                  <c:v>Noble Chem</c:v>
                </c:pt>
                <c:pt idx="8">
                  <c:v>Stepan Mexico</c:v>
                </c:pt>
                <c:pt idx="9">
                  <c:v>Clas. Gral. Para Extr.</c:v>
                </c:pt>
                <c:pt idx="10">
                  <c:v>Mission Hills</c:v>
                </c:pt>
                <c:pt idx="11">
                  <c:v>Hjb</c:v>
                </c:pt>
                <c:pt idx="12">
                  <c:v>IQC</c:v>
                </c:pt>
                <c:pt idx="13">
                  <c:v>others</c:v>
                </c:pt>
              </c:strCache>
            </c:strRef>
          </c:cat>
          <c:val>
            <c:numRef>
              <c:f>'2018'!$B$40:$B$53</c:f>
              <c:numCache>
                <c:formatCode>_-* #,##0_-;\-* #,##0_-;_-* "-"??_-;_-@_-</c:formatCode>
                <c:ptCount val="14"/>
                <c:pt idx="0">
                  <c:v>79098.636999999857</c:v>
                </c:pt>
                <c:pt idx="1">
                  <c:v>28661.675000000007</c:v>
                </c:pt>
                <c:pt idx="2">
                  <c:v>20943.604639999998</c:v>
                </c:pt>
                <c:pt idx="3">
                  <c:v>10980.406199999998</c:v>
                </c:pt>
                <c:pt idx="4">
                  <c:v>9806.4890000000014</c:v>
                </c:pt>
                <c:pt idx="5">
                  <c:v>9080.5160000000014</c:v>
                </c:pt>
                <c:pt idx="6">
                  <c:v>7232.5215799999996</c:v>
                </c:pt>
                <c:pt idx="7">
                  <c:v>3412.2979999999993</c:v>
                </c:pt>
                <c:pt idx="8">
                  <c:v>2821.0199999999995</c:v>
                </c:pt>
                <c:pt idx="9">
                  <c:v>2779.145</c:v>
                </c:pt>
                <c:pt idx="10">
                  <c:v>2493.4732300000001</c:v>
                </c:pt>
                <c:pt idx="11">
                  <c:v>908.39886000000001</c:v>
                </c:pt>
                <c:pt idx="12">
                  <c:v>853.07200000000012</c:v>
                </c:pt>
                <c:pt idx="13">
                  <c:v>1436.5773200000001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C-29DA-4263-B6CD-3014C3C6A10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7759390334558964"/>
          <c:y val="0"/>
          <c:w val="0.20507261409844507"/>
          <c:h val="0.9983263925914805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179, 589 Mton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2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'gráfica 2019'!$AE$6:$AE$22</c:f>
              <c:strCache>
                <c:ptCount val="17"/>
                <c:pt idx="0">
                  <c:v>Fab Jabon Corona</c:v>
                </c:pt>
                <c:pt idx="1">
                  <c:v>Procter &amp; Gamble</c:v>
                </c:pt>
                <c:pt idx="2">
                  <c:v>Huntsman</c:v>
                </c:pt>
                <c:pt idx="3">
                  <c:v>Sanchez Y Martin</c:v>
                </c:pt>
                <c:pt idx="4">
                  <c:v>Henkel</c:v>
                </c:pt>
                <c:pt idx="5">
                  <c:v>Trasome</c:v>
                </c:pt>
                <c:pt idx="6">
                  <c:v>Detergentes Y Jabones </c:v>
                </c:pt>
                <c:pt idx="7">
                  <c:v>Clasificacion General Para Extranjeros</c:v>
                </c:pt>
                <c:pt idx="8">
                  <c:v>Harmony Chem</c:v>
                </c:pt>
                <c:pt idx="9">
                  <c:v>Mission Hills</c:v>
                </c:pt>
                <c:pt idx="10">
                  <c:v>Sojitz</c:v>
                </c:pt>
                <c:pt idx="11">
                  <c:v>Hjb</c:v>
                </c:pt>
                <c:pt idx="12">
                  <c:v>Stepan MA</c:v>
                </c:pt>
                <c:pt idx="13">
                  <c:v>IQC</c:v>
                </c:pt>
                <c:pt idx="14">
                  <c:v>INDESA</c:v>
                </c:pt>
                <c:pt idx="15">
                  <c:v>Brenntag</c:v>
                </c:pt>
                <c:pt idx="16">
                  <c:v>others</c:v>
                </c:pt>
              </c:strCache>
            </c:strRef>
          </c:cat>
          <c:val>
            <c:numRef>
              <c:f>'gráfica 2019'!$AF$6:$AF$22</c:f>
              <c:numCache>
                <c:formatCode>_-* #,##0_-;\-* #,##0_-;_-* "-"??_-;_-@_-</c:formatCode>
                <c:ptCount val="17"/>
                <c:pt idx="0">
                  <c:v>78460.99899999988</c:v>
                </c:pt>
                <c:pt idx="1">
                  <c:v>31201.783999999989</c:v>
                </c:pt>
                <c:pt idx="2">
                  <c:v>17776.565999999995</c:v>
                </c:pt>
                <c:pt idx="3">
                  <c:v>10420.274169999997</c:v>
                </c:pt>
                <c:pt idx="4">
                  <c:v>8573.2710000000006</c:v>
                </c:pt>
                <c:pt idx="5">
                  <c:v>8182.6319999999987</c:v>
                </c:pt>
                <c:pt idx="6">
                  <c:v>5130.3489999999983</c:v>
                </c:pt>
                <c:pt idx="7">
                  <c:v>4072.24</c:v>
                </c:pt>
                <c:pt idx="8">
                  <c:v>4031.4069999999997</c:v>
                </c:pt>
                <c:pt idx="9">
                  <c:v>3829.3930000000005</c:v>
                </c:pt>
                <c:pt idx="10">
                  <c:v>2518.1283199999998</c:v>
                </c:pt>
                <c:pt idx="11">
                  <c:v>1851.3109899999997</c:v>
                </c:pt>
                <c:pt idx="12">
                  <c:v>1832.5500000000004</c:v>
                </c:pt>
                <c:pt idx="13">
                  <c:v>1093.4299999999998</c:v>
                </c:pt>
                <c:pt idx="14">
                  <c:v>200</c:v>
                </c:pt>
                <c:pt idx="15">
                  <c:v>142.34</c:v>
                </c:pt>
                <c:pt idx="16">
                  <c:v>273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4621142743032089"/>
          <c:y val="1.5381813232562602E-2"/>
          <c:w val="0.34155147453006879"/>
          <c:h val="0.9846181867674372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LABSA 2018 size 6, 060.57</a:t>
            </a:r>
            <a:r>
              <a:rPr lang="en-US" baseline="0" dirty="0"/>
              <a:t> ton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EEA-4CAC-AB14-4A8EBD44CB7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EEA-4CAC-AB14-4A8EBD44CB7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4EEA-4CAC-AB14-4A8EBD44CB7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4EEA-4CAC-AB14-4A8EBD44CB7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4EEA-4CAC-AB14-4A8EBD44CB77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4EEA-4CAC-AB14-4A8EBD44CB77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4EEA-4CAC-AB14-4A8EBD44CB77}"/>
              </c:ext>
            </c:extLst>
          </c:dPt>
          <c:dLbls>
            <c:dLbl>
              <c:idx val="1"/>
              <c:layout>
                <c:manualLayout>
                  <c:x val="-4.3927194177948936E-2"/>
                  <c:y val="-5.0836868951246325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4EEA-4CAC-AB14-4A8EBD44CB77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'gráfica 2018'!$B$5:$B$11</c:f>
              <c:strCache>
                <c:ptCount val="7"/>
                <c:pt idx="0">
                  <c:v>Hjb</c:v>
                </c:pt>
                <c:pt idx="1">
                  <c:v>Trasome</c:v>
                </c:pt>
                <c:pt idx="2">
                  <c:v>Stepan</c:v>
                </c:pt>
                <c:pt idx="3">
                  <c:v>Primarios</c:v>
                </c:pt>
                <c:pt idx="4">
                  <c:v>Farholz</c:v>
                </c:pt>
                <c:pt idx="5">
                  <c:v>Nexeo Solutions</c:v>
                </c:pt>
                <c:pt idx="6">
                  <c:v>others</c:v>
                </c:pt>
              </c:strCache>
            </c:strRef>
          </c:cat>
          <c:val>
            <c:numRef>
              <c:f>'gráfica 2018'!$C$5:$C$11</c:f>
              <c:numCache>
                <c:formatCode>_(* #,##0.00_);_(* \(#,##0.00\);_(* "-"??_);_(@_)</c:formatCode>
                <c:ptCount val="7"/>
                <c:pt idx="0">
                  <c:v>2781.1360000000022</c:v>
                </c:pt>
                <c:pt idx="1">
                  <c:v>1305.3449999999996</c:v>
                </c:pt>
                <c:pt idx="2">
                  <c:v>891.37318000000027</c:v>
                </c:pt>
                <c:pt idx="3">
                  <c:v>846.35</c:v>
                </c:pt>
                <c:pt idx="4">
                  <c:v>80.58</c:v>
                </c:pt>
                <c:pt idx="5">
                  <c:v>52.800000000000004</c:v>
                </c:pt>
                <c:pt idx="6">
                  <c:v>103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E-4EEA-4CAC-AB14-4A8EBD44CB7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7, 609 Mton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'gráfica 2019'!$AB$10:$AB$15</c:f>
              <c:strCache>
                <c:ptCount val="6"/>
                <c:pt idx="0">
                  <c:v>Stepan MA</c:v>
                </c:pt>
                <c:pt idx="1">
                  <c:v>Hjb</c:v>
                </c:pt>
                <c:pt idx="2">
                  <c:v>Trasome</c:v>
                </c:pt>
                <c:pt idx="3">
                  <c:v>Primarios</c:v>
                </c:pt>
                <c:pt idx="4">
                  <c:v>Nexeo Solutions</c:v>
                </c:pt>
                <c:pt idx="5">
                  <c:v>others</c:v>
                </c:pt>
              </c:strCache>
            </c:strRef>
          </c:cat>
          <c:val>
            <c:numRef>
              <c:f>'gráfica 2019'!$AC$10:$AC$15</c:f>
              <c:numCache>
                <c:formatCode>_(* #,##0.00_);_(* \(#,##0.00\);_(* "-"??_);_(@_)</c:formatCode>
                <c:ptCount val="6"/>
                <c:pt idx="0">
                  <c:v>3661.9867500000028</c:v>
                </c:pt>
                <c:pt idx="1">
                  <c:v>2302.4800000000009</c:v>
                </c:pt>
                <c:pt idx="2">
                  <c:v>1114.2900000000002</c:v>
                </c:pt>
                <c:pt idx="3">
                  <c:v>283.12</c:v>
                </c:pt>
                <c:pt idx="4">
                  <c:v>70.400000000000006</c:v>
                </c:pt>
                <c:pt idx="5">
                  <c:v>177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2018 size 26, 236 ton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v>2018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634C-4140-9D46-41400AB3AAC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634C-4140-9D46-41400AB3AAC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634C-4140-9D46-41400AB3AAC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634C-4140-9D46-41400AB3AACD}"/>
              </c:ext>
            </c:extLst>
          </c:dPt>
          <c:dPt>
            <c:idx val="4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634C-4140-9D46-41400AB3AACD}"/>
              </c:ext>
            </c:extLst>
          </c:dPt>
          <c:dPt>
            <c:idx val="5"/>
            <c:bubble3D val="0"/>
            <c:spPr>
              <a:solidFill>
                <a:srgbClr val="7030A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634C-4140-9D46-41400AB3AACD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634C-4140-9D46-41400AB3AACD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634C-4140-9D46-41400AB3AACD}"/>
              </c:ext>
            </c:extLst>
          </c:dPt>
          <c:dLbls>
            <c:dLbl>
              <c:idx val="1"/>
              <c:layout>
                <c:manualLayout>
                  <c:x val="-5.9561294704790282E-2"/>
                  <c:y val="-0.19222570795602739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634C-4140-9D46-41400AB3AACD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('gráfica 2011 - 2018'!$A$2:$A$5,'gráfica 2011 - 2018'!$A$7,'gráfica 2011 - 2018'!$A$9,'gráfica 2011 - 2018'!$A$11:$A$12)</c:f>
              <c:strCache>
                <c:ptCount val="8"/>
                <c:pt idx="0">
                  <c:v>Exxonmobil</c:v>
                </c:pt>
                <c:pt idx="1">
                  <c:v>Quimica Delta</c:v>
                </c:pt>
                <c:pt idx="2">
                  <c:v>Atlas Hytec</c:v>
                </c:pt>
                <c:pt idx="3">
                  <c:v>Negociacion Alvi</c:v>
                </c:pt>
                <c:pt idx="4">
                  <c:v>Stepan</c:v>
                </c:pt>
                <c:pt idx="5">
                  <c:v>Pochteca</c:v>
                </c:pt>
                <c:pt idx="6">
                  <c:v>Brenntag</c:v>
                </c:pt>
                <c:pt idx="7">
                  <c:v>others</c:v>
                </c:pt>
              </c:strCache>
            </c:strRef>
          </c:cat>
          <c:val>
            <c:numRef>
              <c:f>('gráfica 2011 - 2018'!$I$2:$I$5,'gráfica 2011 - 2018'!$I$7,'gráfica 2011 - 2018'!$I$9,'gráfica 2011 - 2018'!$I$11:$I$12)</c:f>
              <c:numCache>
                <c:formatCode>_(* #,##0.00_);_(* \(#,##0.00\);_(* "-"??_);_(@_)</c:formatCode>
                <c:ptCount val="8"/>
                <c:pt idx="0">
                  <c:v>1104.6955699999999</c:v>
                </c:pt>
                <c:pt idx="1">
                  <c:v>9709.5040000000008</c:v>
                </c:pt>
                <c:pt idx="2">
                  <c:v>5447.8391000000001</c:v>
                </c:pt>
                <c:pt idx="3">
                  <c:v>6649.6399999999994</c:v>
                </c:pt>
                <c:pt idx="4">
                  <c:v>1304.1564800000003</c:v>
                </c:pt>
                <c:pt idx="5">
                  <c:v>1539.3564999999999</c:v>
                </c:pt>
                <c:pt idx="6">
                  <c:v>212.23</c:v>
                </c:pt>
                <c:pt idx="7">
                  <c:v>268.75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0-634C-4140-9D46-41400AB3AACD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30 955</a:t>
            </a:r>
            <a:r>
              <a:rPr lang="en-US" baseline="0"/>
              <a:t> Mton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'gráfica 2019'!$X$2:$X$10</c:f>
              <c:strCache>
                <c:ptCount val="9"/>
                <c:pt idx="0">
                  <c:v>Atlas Hytec</c:v>
                </c:pt>
                <c:pt idx="1">
                  <c:v>Quimica Delta</c:v>
                </c:pt>
                <c:pt idx="2">
                  <c:v>Negociacion Alvi</c:v>
                </c:pt>
                <c:pt idx="3">
                  <c:v>Exxonmobil Servicios Petroleros</c:v>
                </c:pt>
                <c:pt idx="4">
                  <c:v>Stepan MA</c:v>
                </c:pt>
                <c:pt idx="5">
                  <c:v>Pochteca</c:v>
                </c:pt>
                <c:pt idx="6">
                  <c:v>Solquim</c:v>
                </c:pt>
                <c:pt idx="7">
                  <c:v>Quim Industrial</c:v>
                </c:pt>
                <c:pt idx="8">
                  <c:v>others</c:v>
                </c:pt>
              </c:strCache>
            </c:strRef>
          </c:cat>
          <c:val>
            <c:numRef>
              <c:f>'gráfica 2019'!$Y$2:$Y$10</c:f>
              <c:numCache>
                <c:formatCode>_-* #,##0_-;\-* #,##0_-;_-* "-"??_-;_-@_-</c:formatCode>
                <c:ptCount val="9"/>
                <c:pt idx="0">
                  <c:v>8247.9390000000021</c:v>
                </c:pt>
                <c:pt idx="1">
                  <c:v>7537.353000000001</c:v>
                </c:pt>
                <c:pt idx="2">
                  <c:v>7399.5640000000003</c:v>
                </c:pt>
                <c:pt idx="3">
                  <c:v>4972.1239499999992</c:v>
                </c:pt>
                <c:pt idx="4">
                  <c:v>1201.2967500000004</c:v>
                </c:pt>
                <c:pt idx="5">
                  <c:v>1019.225</c:v>
                </c:pt>
                <c:pt idx="6">
                  <c:v>246.10476</c:v>
                </c:pt>
                <c:pt idx="7">
                  <c:v>152.63347999999999</c:v>
                </c:pt>
                <c:pt idx="8">
                  <c:v>179.45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2664720034995622"/>
          <c:y val="1.7565981335666371E-2"/>
          <c:w val="0.25668613298337706"/>
          <c:h val="0.9824340186643336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u="none" strike="noStrike" baseline="0" dirty="0" err="1">
                <a:effectLst/>
              </a:rPr>
              <a:t>Triethanolamine</a:t>
            </a:r>
            <a:r>
              <a:rPr lang="en-US" sz="1400" b="0" i="0" u="none" strike="noStrike" baseline="0" dirty="0">
                <a:effectLst/>
              </a:rPr>
              <a:t> size 9 305 ton</a:t>
            </a:r>
            <a:endParaRPr lang="en-US" b="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'2011 - 2018'!$I$3:$I$11</c:f>
              <c:strCache>
                <c:ptCount val="9"/>
                <c:pt idx="0">
                  <c:v> 3,040.17 </c:v>
                </c:pt>
                <c:pt idx="1">
                  <c:v> 2,554.32 </c:v>
                </c:pt>
                <c:pt idx="2">
                  <c:v> 1,880.15 </c:v>
                </c:pt>
                <c:pt idx="3">
                  <c:v> 1,101.27 </c:v>
                </c:pt>
                <c:pt idx="4">
                  <c:v> 421.13 </c:v>
                </c:pt>
                <c:pt idx="5">
                  <c:v> 98.17 </c:v>
                </c:pt>
                <c:pt idx="6">
                  <c:v> 77.23 </c:v>
                </c:pt>
                <c:pt idx="7">
                  <c:v> 61.03 </c:v>
                </c:pt>
                <c:pt idx="8">
                  <c:v> 60.42 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803-40A4-B5A6-ED485A064F0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803-40A4-B5A6-ED485A064F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3803-40A4-B5A6-ED485A064F02}"/>
              </c:ext>
            </c:extLst>
          </c:dPt>
          <c:dPt>
            <c:idx val="3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3803-40A4-B5A6-ED485A064F0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3803-40A4-B5A6-ED485A064F02}"/>
              </c:ext>
            </c:extLst>
          </c:dPt>
          <c:dPt>
            <c:idx val="5"/>
            <c:bubble3D val="0"/>
            <c:spPr>
              <a:solidFill>
                <a:srgbClr val="92D05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3803-40A4-B5A6-ED485A064F02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3803-40A4-B5A6-ED485A064F02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3803-40A4-B5A6-ED485A064F02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1-3803-40A4-B5A6-ED485A064F02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3-3803-40A4-B5A6-ED485A064F02}"/>
              </c:ext>
            </c:extLst>
          </c:dPt>
          <c:dLbls>
            <c:dLbl>
              <c:idx val="1"/>
              <c:layout>
                <c:manualLayout>
                  <c:x val="-2.3364579124916664E-2"/>
                  <c:y val="2.1547364693618527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3803-40A4-B5A6-ED485A064F02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('2011 - 2018'!$A$3:$A$11,'2011 - 2018'!$A$16)</c:f>
              <c:strCache>
                <c:ptCount val="10"/>
                <c:pt idx="0">
                  <c:v>Dow</c:v>
                </c:pt>
                <c:pt idx="1">
                  <c:v>Hjb</c:v>
                </c:pt>
                <c:pt idx="2">
                  <c:v>Quimi Kao</c:v>
                </c:pt>
                <c:pt idx="3">
                  <c:v>Stepan Mexico</c:v>
                </c:pt>
                <c:pt idx="4">
                  <c:v>Complex Quimica</c:v>
                </c:pt>
                <c:pt idx="5">
                  <c:v>Hi Chemicals</c:v>
                </c:pt>
                <c:pt idx="6">
                  <c:v>Huntsman</c:v>
                </c:pt>
                <c:pt idx="7">
                  <c:v>Advent International</c:v>
                </c:pt>
                <c:pt idx="8">
                  <c:v>Basf</c:v>
                </c:pt>
                <c:pt idx="9">
                  <c:v>others</c:v>
                </c:pt>
              </c:strCache>
            </c:strRef>
          </c:cat>
          <c:val>
            <c:numRef>
              <c:f>('2011 - 2018'!$I$3:$I$11,'2011 - 2018'!$I$16)</c:f>
              <c:numCache>
                <c:formatCode>_(* #,##0.00_);_(* \(#,##0.00\);_(* "-"??_);_(@_)</c:formatCode>
                <c:ptCount val="10"/>
                <c:pt idx="0">
                  <c:v>3040.1749099999988</c:v>
                </c:pt>
                <c:pt idx="1">
                  <c:v>2554.3205600000001</c:v>
                </c:pt>
                <c:pt idx="2">
                  <c:v>1880.1480799999997</c:v>
                </c:pt>
                <c:pt idx="3">
                  <c:v>1101.2728099999999</c:v>
                </c:pt>
                <c:pt idx="4">
                  <c:v>421.13380999999998</c:v>
                </c:pt>
                <c:pt idx="5">
                  <c:v>98.164999999999992</c:v>
                </c:pt>
                <c:pt idx="6">
                  <c:v>77.225930000000005</c:v>
                </c:pt>
                <c:pt idx="7">
                  <c:v>61.027350000000006</c:v>
                </c:pt>
                <c:pt idx="8">
                  <c:v>60.423000000000002</c:v>
                </c:pt>
                <c:pt idx="9">
                  <c:v>11.965909999999999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4-3803-40A4-B5A6-ED485A064F0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7 ,289.5 Mton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'gráfica 2019'!$P$26:$P$33</c:f>
              <c:strCache>
                <c:ptCount val="8"/>
                <c:pt idx="0">
                  <c:v>Quimi Kao</c:v>
                </c:pt>
                <c:pt idx="1">
                  <c:v>Dow Quimica</c:v>
                </c:pt>
                <c:pt idx="2">
                  <c:v>Hjb</c:v>
                </c:pt>
                <c:pt idx="3">
                  <c:v>Stepan MA</c:v>
                </c:pt>
                <c:pt idx="4">
                  <c:v>Complex Quimica</c:v>
                </c:pt>
                <c:pt idx="5">
                  <c:v>Huntsman</c:v>
                </c:pt>
                <c:pt idx="6">
                  <c:v>Basf</c:v>
                </c:pt>
                <c:pt idx="7">
                  <c:v>others</c:v>
                </c:pt>
              </c:strCache>
            </c:strRef>
          </c:cat>
          <c:val>
            <c:numRef>
              <c:f>'gráfica 2019'!$Q$26:$Q$33</c:f>
              <c:numCache>
                <c:formatCode>_(* #,##0.00_);_(* \(#,##0.00\);_(* "-"??_);_(@_)</c:formatCode>
                <c:ptCount val="8"/>
                <c:pt idx="0">
                  <c:v>2161.1916800000004</c:v>
                </c:pt>
                <c:pt idx="1">
                  <c:v>2022.8815599999998</c:v>
                </c:pt>
                <c:pt idx="2">
                  <c:v>1220.0133900000001</c:v>
                </c:pt>
                <c:pt idx="3">
                  <c:v>1134.0091</c:v>
                </c:pt>
                <c:pt idx="4">
                  <c:v>438.28723999999988</c:v>
                </c:pt>
                <c:pt idx="5">
                  <c:v>145.73797999999999</c:v>
                </c:pt>
                <c:pt idx="6">
                  <c:v>71.503720000000001</c:v>
                </c:pt>
                <c:pt idx="7">
                  <c:v>95.89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29 839</a:t>
            </a:r>
            <a:r>
              <a:rPr lang="en-US" baseline="0"/>
              <a:t> mton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2019'!$AB$8:$AB$21</c:f>
              <c:strCache>
                <c:ptCount val="14"/>
                <c:pt idx="0">
                  <c:v>Wilmar</c:v>
                </c:pt>
                <c:pt idx="1">
                  <c:v>Procter &amp; Gamble</c:v>
                </c:pt>
                <c:pt idx="2">
                  <c:v>Industria Quimica Del Centro</c:v>
                </c:pt>
                <c:pt idx="3">
                  <c:v>Clariant</c:v>
                </c:pt>
                <c:pt idx="4">
                  <c:v>Mission Hills</c:v>
                </c:pt>
                <c:pt idx="5">
                  <c:v>Polaquimia</c:v>
                </c:pt>
                <c:pt idx="6">
                  <c:v>Oxiteno</c:v>
                </c:pt>
                <c:pt idx="7">
                  <c:v>Stepan MA</c:v>
                </c:pt>
                <c:pt idx="8">
                  <c:v>Hjb</c:v>
                </c:pt>
                <c:pt idx="9">
                  <c:v>Stephan EC</c:v>
                </c:pt>
                <c:pt idx="10">
                  <c:v>Mexichem</c:v>
                </c:pt>
                <c:pt idx="11">
                  <c:v>Basf</c:v>
                </c:pt>
                <c:pt idx="12">
                  <c:v>Nalco</c:v>
                </c:pt>
                <c:pt idx="13">
                  <c:v>Quimi Kao</c:v>
                </c:pt>
              </c:strCache>
            </c:strRef>
          </c:cat>
          <c:val>
            <c:numRef>
              <c:f>'gráfica 2019'!$AC$8:$AC$21</c:f>
              <c:numCache>
                <c:formatCode>_-* #,##0_-;\-* #,##0_-;_-* "-"??_-;_-@_-</c:formatCode>
                <c:ptCount val="14"/>
                <c:pt idx="0">
                  <c:v>19754.30083</c:v>
                </c:pt>
                <c:pt idx="1">
                  <c:v>3503.0649999999996</c:v>
                </c:pt>
                <c:pt idx="2">
                  <c:v>2814.7385299999992</c:v>
                </c:pt>
                <c:pt idx="3">
                  <c:v>1019.49709</c:v>
                </c:pt>
                <c:pt idx="4">
                  <c:v>772.61299999999983</c:v>
                </c:pt>
                <c:pt idx="5">
                  <c:v>672.88200000000006</c:v>
                </c:pt>
                <c:pt idx="6">
                  <c:v>482.28500000000003</c:v>
                </c:pt>
                <c:pt idx="7">
                  <c:v>319.94220999999999</c:v>
                </c:pt>
                <c:pt idx="8">
                  <c:v>250.73</c:v>
                </c:pt>
                <c:pt idx="9">
                  <c:v>101.53382000000001</c:v>
                </c:pt>
                <c:pt idx="10">
                  <c:v>98.847000000000008</c:v>
                </c:pt>
                <c:pt idx="11">
                  <c:v>22.8</c:v>
                </c:pt>
                <c:pt idx="12">
                  <c:v>17.10435</c:v>
                </c:pt>
                <c:pt idx="13">
                  <c:v>9.4980000000000011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4130958294241969"/>
          <c:y val="0.17224843695657449"/>
          <c:w val="0.34178564527532707"/>
          <c:h val="0.8277515630434255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Onamine</a:t>
            </a:r>
            <a:r>
              <a:rPr lang="en-US" dirty="0"/>
              <a:t> 121416 Size </a:t>
            </a:r>
            <a:r>
              <a:rPr lang="en-US" dirty="0" smtClean="0"/>
              <a:t>2,891 </a:t>
            </a:r>
            <a:r>
              <a:rPr lang="en-US" dirty="0"/>
              <a:t>ton 2018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7E4-4D3C-8FBF-432232EA5D8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7E4-4D3C-8FBF-432232EA5D8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F7E4-4D3C-8FBF-432232EA5D8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F7E4-4D3C-8FBF-432232EA5D8C}"/>
              </c:ext>
            </c:extLst>
          </c:dPt>
          <c:dPt>
            <c:idx val="4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F7E4-4D3C-8FBF-432232EA5D8C}"/>
              </c:ext>
            </c:extLst>
          </c:dPt>
          <c:dLbls>
            <c:dLbl>
              <c:idx val="1"/>
              <c:layout>
                <c:manualLayout>
                  <c:x val="2.3604092998074741E-2"/>
                  <c:y val="3.5413473762493153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F7E4-4D3C-8FBF-432232EA5D8C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'gráfica onamine 121416'!$A$2:$A$6</c:f>
              <c:strCache>
                <c:ptCount val="5"/>
                <c:pt idx="0">
                  <c:v>Clariant</c:v>
                </c:pt>
                <c:pt idx="1">
                  <c:v>Quimi Kao</c:v>
                </c:pt>
                <c:pt idx="2">
                  <c:v>Basf</c:v>
                </c:pt>
                <c:pt idx="3">
                  <c:v>Thor Quimicos</c:v>
                </c:pt>
                <c:pt idx="4">
                  <c:v>Stepan</c:v>
                </c:pt>
              </c:strCache>
            </c:strRef>
          </c:cat>
          <c:val>
            <c:numRef>
              <c:f>'gráfica onamine 121416'!$I$2:$I$6</c:f>
              <c:numCache>
                <c:formatCode>_(* #,##0.00_);_(* \(#,##0.00\);_(* "-"??_);_(@_)</c:formatCode>
                <c:ptCount val="5"/>
                <c:pt idx="0">
                  <c:v>897.98043999999993</c:v>
                </c:pt>
                <c:pt idx="1">
                  <c:v>1167.3965400000006</c:v>
                </c:pt>
                <c:pt idx="2">
                  <c:v>39.5261</c:v>
                </c:pt>
                <c:pt idx="3">
                  <c:v>558.97383999999988</c:v>
                </c:pt>
                <c:pt idx="4">
                  <c:v>227.13401999999999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A-F7E4-4D3C-8FBF-432232EA5D8C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1,772.6 Mton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'gráfica onamine 121416'!$X$2:$X$6</c:f>
              <c:strCache>
                <c:ptCount val="5"/>
                <c:pt idx="0">
                  <c:v>Quimi Kao</c:v>
                </c:pt>
                <c:pt idx="1">
                  <c:v>Thor Quimicos</c:v>
                </c:pt>
                <c:pt idx="2">
                  <c:v>Clariant</c:v>
                </c:pt>
                <c:pt idx="3">
                  <c:v>Stepan EC</c:v>
                </c:pt>
                <c:pt idx="4">
                  <c:v>others</c:v>
                </c:pt>
              </c:strCache>
            </c:strRef>
          </c:cat>
          <c:val>
            <c:numRef>
              <c:f>'gráfica onamine 121416'!$Y$2:$Y$6</c:f>
              <c:numCache>
                <c:formatCode>_(* #,##0.00_);_(* \(#,##0.00\);_(* "-"??_);_(@_)</c:formatCode>
                <c:ptCount val="5"/>
                <c:pt idx="0">
                  <c:v>937.86560000000009</c:v>
                </c:pt>
                <c:pt idx="1">
                  <c:v>379.63448000000005</c:v>
                </c:pt>
                <c:pt idx="2">
                  <c:v>291.51828</c:v>
                </c:pt>
                <c:pt idx="3">
                  <c:v>157.78975</c:v>
                </c:pt>
                <c:pt idx="4">
                  <c:v>5.81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DMAPA 2018 1,</a:t>
            </a:r>
            <a:r>
              <a:rPr lang="en-US" baseline="0"/>
              <a:t> 803.86 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CDB-496A-908A-DFC9878D6B9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CDB-496A-908A-DFC9878D6B9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ECDB-496A-908A-DFC9878D6B9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ECDB-496A-908A-DFC9878D6B9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ECDB-496A-908A-DFC9878D6B90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ECDB-496A-908A-DFC9878D6B90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ECDB-496A-908A-DFC9878D6B90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ECDB-496A-908A-DFC9878D6B9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('gráfica 2011 - 2018'!$A$4:$A$10,'gráfica 2011 - 2018'!$A$13)</c:f>
              <c:strCache>
                <c:ptCount val="8"/>
                <c:pt idx="0">
                  <c:v>Basf</c:v>
                </c:pt>
                <c:pt idx="1">
                  <c:v>Quimi Kao</c:v>
                </c:pt>
                <c:pt idx="2">
                  <c:v>Clariant </c:v>
                </c:pt>
                <c:pt idx="3">
                  <c:v>IQC</c:v>
                </c:pt>
                <c:pt idx="4">
                  <c:v>Huntsman</c:v>
                </c:pt>
                <c:pt idx="5">
                  <c:v>Productos Quimicos Y Derivados</c:v>
                </c:pt>
                <c:pt idx="6">
                  <c:v>Trasome</c:v>
                </c:pt>
                <c:pt idx="7">
                  <c:v>others</c:v>
                </c:pt>
              </c:strCache>
            </c:strRef>
          </c:cat>
          <c:val>
            <c:numRef>
              <c:f>('gráfica 2011 - 2018'!$I$4:$I$10,'gráfica 2011 - 2018'!$I$13)</c:f>
              <c:numCache>
                <c:formatCode>_(* #,##0.00_);_(* \(#,##0.00\);_(* "-"??_);_(@_)</c:formatCode>
                <c:ptCount val="8"/>
                <c:pt idx="0">
                  <c:v>1058.8673200000005</c:v>
                </c:pt>
                <c:pt idx="1">
                  <c:v>294.92590999999993</c:v>
                </c:pt>
                <c:pt idx="2">
                  <c:v>179.85000000000002</c:v>
                </c:pt>
                <c:pt idx="3">
                  <c:v>186.87499</c:v>
                </c:pt>
                <c:pt idx="4">
                  <c:v>38.509</c:v>
                </c:pt>
                <c:pt idx="5">
                  <c:v>22.275000000000002</c:v>
                </c:pt>
                <c:pt idx="6">
                  <c:v>14.88</c:v>
                </c:pt>
                <c:pt idx="7">
                  <c:v>7.6858000000000004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0-ECDB-496A-908A-DFC9878D6B9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1944716511249562"/>
          <c:y val="0.12537501444397608"/>
          <c:w val="0.26388616093007916"/>
          <c:h val="0.815763219696538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1, 579.61 Mron</a:t>
            </a:r>
          </a:p>
        </c:rich>
      </c:tx>
      <c:layout>
        <c:manualLayout>
          <c:xMode val="edge"/>
          <c:yMode val="edge"/>
          <c:x val="0.23198270247604708"/>
          <c:y val="8.267642465476083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2019'!$V$3:$V$11</c:f>
              <c:strCache>
                <c:ptCount val="9"/>
                <c:pt idx="0">
                  <c:v>Basf</c:v>
                </c:pt>
                <c:pt idx="1">
                  <c:v>Clariant</c:v>
                </c:pt>
                <c:pt idx="2">
                  <c:v>Quimi Kao</c:v>
                </c:pt>
                <c:pt idx="3">
                  <c:v>Tensoactivos Y Especialidades</c:v>
                </c:pt>
                <c:pt idx="4">
                  <c:v>Stepan EC</c:v>
                </c:pt>
                <c:pt idx="5">
                  <c:v>Huntsman</c:v>
                </c:pt>
                <c:pt idx="6">
                  <c:v>Trasome</c:v>
                </c:pt>
                <c:pt idx="7">
                  <c:v>Productos Quimicos Y Derivados</c:v>
                </c:pt>
                <c:pt idx="8">
                  <c:v>Dow Quimica</c:v>
                </c:pt>
              </c:strCache>
            </c:strRef>
          </c:cat>
          <c:val>
            <c:numRef>
              <c:f>'gráfica 2019'!$W$3:$W$11</c:f>
              <c:numCache>
                <c:formatCode>_-* #,##0_-;\-* #,##0_-;_-* "-"??_-;_-@_-</c:formatCode>
                <c:ptCount val="9"/>
                <c:pt idx="0">
                  <c:v>1057.3626899999999</c:v>
                </c:pt>
                <c:pt idx="1">
                  <c:v>219.50200000000001</c:v>
                </c:pt>
                <c:pt idx="2">
                  <c:v>158.05117999999999</c:v>
                </c:pt>
                <c:pt idx="3">
                  <c:v>58.56</c:v>
                </c:pt>
                <c:pt idx="4">
                  <c:v>39.898699999999998</c:v>
                </c:pt>
                <c:pt idx="5">
                  <c:v>18.779240000000001</c:v>
                </c:pt>
                <c:pt idx="6">
                  <c:v>15.09853</c:v>
                </c:pt>
                <c:pt idx="7">
                  <c:v>8.5579099999999997</c:v>
                </c:pt>
                <c:pt idx="8">
                  <c:v>3.8002600000000002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4191088864231638"/>
          <c:y val="7.7409871304705506E-3"/>
          <c:w val="0.34158516308045112"/>
          <c:h val="0.9922590128695294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size 567</a:t>
            </a:r>
            <a:r>
              <a:rPr lang="en-US" baseline="0"/>
              <a:t> 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methyl</a:t>
            </a:r>
            <a:r>
              <a:rPr lang="en-US" baseline="0"/>
              <a:t> diethanolamine 2018 size 1785ton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Isopropyl amine 2018 size 378.15 ton</a:t>
            </a:r>
          </a:p>
        </c:rich>
      </c:tx>
      <c:layout>
        <c:manualLayout>
          <c:xMode val="edge"/>
          <c:yMode val="edge"/>
          <c:x val="0.21550000000000002"/>
          <c:y val="5.65393122909002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v>2018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4B7-458B-86E8-0E509C06CE7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4B7-458B-86E8-0E509C06CE7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E4B7-458B-86E8-0E509C06CE70}"/>
              </c:ext>
            </c:extLst>
          </c:dPt>
          <c:dLbls>
            <c:dLbl>
              <c:idx val="1"/>
              <c:layout>
                <c:manualLayout>
                  <c:x val="-1.1596128608923884E-2"/>
                  <c:y val="-8.3222875711477004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E4B7-458B-86E8-0E509C06CE70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('2011 2018'!$A$5,'2011 2018'!$A$8:$A$9)</c:f>
              <c:strCache>
                <c:ptCount val="3"/>
                <c:pt idx="0">
                  <c:v>Atlas Hytec</c:v>
                </c:pt>
                <c:pt idx="1">
                  <c:v>Brenntag</c:v>
                </c:pt>
                <c:pt idx="2">
                  <c:v>others</c:v>
                </c:pt>
              </c:strCache>
            </c:strRef>
          </c:cat>
          <c:val>
            <c:numRef>
              <c:f>('2011 2018'!$I$5,'2011 2018'!$I$8:$I$9)</c:f>
              <c:numCache>
                <c:formatCode>_(* #,##0.00_);_(* \(#,##0.00\);_(* "-"??_);_(@_)</c:formatCode>
                <c:ptCount val="3"/>
                <c:pt idx="0">
                  <c:v>246.49945000000002</c:v>
                </c:pt>
                <c:pt idx="1">
                  <c:v>120.96</c:v>
                </c:pt>
                <c:pt idx="2">
                  <c:v>11.29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E4B7-458B-86E8-0E509C06CE7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2011 - 2018</a:t>
            </a:r>
          </a:p>
        </c:rich>
      </c:tx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'2011 2018'!$A$5</c:f>
              <c:strCache>
                <c:ptCount val="1"/>
                <c:pt idx="0">
                  <c:v>Atlas Hytec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'2011 2018'!$K$4:$R$4</c:f>
              <c:numCache>
                <c:formatCode>0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'2011 2018'!$B$5:$I$5</c:f>
              <c:numCache>
                <c:formatCode>_(* #,##0.00_);_(* \(#,##0.00\);_(* "-"??_);_(@_)</c:formatCode>
                <c:ptCount val="8"/>
                <c:pt idx="0">
                  <c:v>132.2268</c:v>
                </c:pt>
                <c:pt idx="1">
                  <c:v>134</c:v>
                </c:pt>
                <c:pt idx="2">
                  <c:v>162.74301000000003</c:v>
                </c:pt>
                <c:pt idx="3">
                  <c:v>269.42955000000001</c:v>
                </c:pt>
                <c:pt idx="4">
                  <c:v>222.00462999999999</c:v>
                </c:pt>
                <c:pt idx="5">
                  <c:v>146.35417000000001</c:v>
                </c:pt>
                <c:pt idx="6">
                  <c:v>124.52589999999998</c:v>
                </c:pt>
                <c:pt idx="7">
                  <c:v>246.49945000000002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69C-48CE-B29C-BAF3242D159C}"/>
            </c:ext>
          </c:extLst>
        </c:ser>
        <c:ser>
          <c:idx val="1"/>
          <c:order val="1"/>
          <c:tx>
            <c:strRef>
              <c:f>'2011 2018'!$A$6</c:f>
              <c:strCache>
                <c:ptCount val="1"/>
                <c:pt idx="0">
                  <c:v>Polaquimia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'2011 2018'!$K$4:$R$4</c:f>
              <c:numCache>
                <c:formatCode>0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'2011 2018'!$B$6:$I$6</c:f>
              <c:numCache>
                <c:formatCode>General</c:formatCode>
                <c:ptCount val="8"/>
                <c:pt idx="3" formatCode="_(* #,##0.00_);_(* \(#,##0.00\);_(* &quot;-&quot;??_);_(@_)">
                  <c:v>62.6</c:v>
                </c:pt>
                <c:pt idx="4" formatCode="_(* #,##0.00_);_(* \(#,##0.00\);_(* &quot;-&quot;??_);_(@_)">
                  <c:v>112.67999999999998</c:v>
                </c:pt>
                <c:pt idx="5" formatCode="_(* #,##0.00_);_(* \(#,##0.00\);_(* &quot;-&quot;??_);_(@_)">
                  <c:v>95.857579999999999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E69C-48CE-B29C-BAF3242D159C}"/>
            </c:ext>
          </c:extLst>
        </c:ser>
        <c:ser>
          <c:idx val="2"/>
          <c:order val="2"/>
          <c:tx>
            <c:strRef>
              <c:f>'2011 2018'!$A$7</c:f>
              <c:strCache>
                <c:ptCount val="1"/>
                <c:pt idx="0">
                  <c:v>Sintenovo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'2011 2018'!$K$4:$R$4</c:f>
              <c:numCache>
                <c:formatCode>0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'2011 2018'!$B$7:$I$7</c:f>
              <c:numCache>
                <c:formatCode>_(* #,##0.00_);_(* \(#,##0.00\);_(* "-"??_);_(@_)</c:formatCode>
                <c:ptCount val="8"/>
                <c:pt idx="0">
                  <c:v>14.5152</c:v>
                </c:pt>
                <c:pt idx="1">
                  <c:v>58.058979999999998</c:v>
                </c:pt>
                <c:pt idx="2">
                  <c:v>78.234670000000008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E69C-48CE-B29C-BAF3242D159C}"/>
            </c:ext>
          </c:extLst>
        </c:ser>
        <c:ser>
          <c:idx val="3"/>
          <c:order val="3"/>
          <c:tx>
            <c:strRef>
              <c:f>'2011 2018'!$A$8</c:f>
              <c:strCache>
                <c:ptCount val="1"/>
                <c:pt idx="0">
                  <c:v>Brenntag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'2011 2018'!$K$4:$R$4</c:f>
              <c:numCache>
                <c:formatCode>0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'2011 2018'!$B$8:$I$8</c:f>
              <c:numCache>
                <c:formatCode>General</c:formatCode>
                <c:ptCount val="8"/>
                <c:pt idx="7" formatCode="_(* #,##0.00_);_(* \(#,##0.00\);_(* &quot;-&quot;??_);_(@_)">
                  <c:v>120.96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E69C-48CE-B29C-BAF3242D159C}"/>
            </c:ext>
          </c:extLst>
        </c:ser>
        <c:ser>
          <c:idx val="4"/>
          <c:order val="4"/>
          <c:tx>
            <c:strRef>
              <c:f>'2011 2018'!$A$9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numRef>
              <c:f>'2011 2018'!$K$4:$R$4</c:f>
              <c:numCache>
                <c:formatCode>0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'2011 2018'!$B$9:$I$9</c:f>
              <c:numCache>
                <c:formatCode>General</c:formatCode>
                <c:ptCount val="8"/>
                <c:pt idx="3" formatCode="_(* #,##0.00_);_(* \(#,##0.00\);_(* &quot;-&quot;??_);_(@_)">
                  <c:v>75.16</c:v>
                </c:pt>
                <c:pt idx="4" formatCode="_(* #,##0.00_);_(* \(#,##0.00\);_(* &quot;-&quot;??_);_(@_)">
                  <c:v>26.64</c:v>
                </c:pt>
                <c:pt idx="5" formatCode="_(* #,##0.00_);_(* \(#,##0.00\);_(* &quot;-&quot;??_);_(@_)">
                  <c:v>15.36</c:v>
                </c:pt>
                <c:pt idx="6" formatCode="_(* #,##0.00_);_(* \(#,##0.00\);_(* &quot;-&quot;??_);_(@_)">
                  <c:v>1.3</c:v>
                </c:pt>
                <c:pt idx="7" formatCode="_(* #,##0.00_);_(* \(#,##0.00\);_(* &quot;-&quot;??_);_(@_)">
                  <c:v>11.29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69C-48CE-B29C-BAF3242D15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77411400"/>
        <c:axId val="377411792"/>
      </c:barChart>
      <c:lineChart>
        <c:grouping val="standard"/>
        <c:varyColors val="0"/>
        <c:ser>
          <c:idx val="5"/>
          <c:order val="5"/>
          <c:tx>
            <c:strRef>
              <c:f>'2011 2018'!$A$5</c:f>
              <c:strCache>
                <c:ptCount val="1"/>
                <c:pt idx="0">
                  <c:v>Atlas Hytec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numRef>
              <c:f>'2011 2018'!$K$4:$R$4</c:f>
              <c:numCache>
                <c:formatCode>0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'2011 2018'!$K$5:$R$5</c:f>
              <c:numCache>
                <c:formatCode>_("$"* #,##0.00_);_("$"* \(#,##0.00\);_("$"* "-"??_);_(@_)</c:formatCode>
                <c:ptCount val="8"/>
                <c:pt idx="0">
                  <c:v>2.3162906852681289</c:v>
                </c:pt>
                <c:pt idx="1">
                  <c:v>2.3312444696969696</c:v>
                </c:pt>
                <c:pt idx="2">
                  <c:v>2.5605330238522273</c:v>
                </c:pt>
                <c:pt idx="3">
                  <c:v>2.4840247431452513</c:v>
                </c:pt>
                <c:pt idx="4">
                  <c:v>2.4640165361540443</c:v>
                </c:pt>
                <c:pt idx="5">
                  <c:v>2.4085006950099301</c:v>
                </c:pt>
                <c:pt idx="6">
                  <c:v>2.3678023125056162</c:v>
                </c:pt>
                <c:pt idx="7">
                  <c:v>2.4523756128983316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E69C-48CE-B29C-BAF3242D159C}"/>
            </c:ext>
          </c:extLst>
        </c:ser>
        <c:ser>
          <c:idx val="6"/>
          <c:order val="6"/>
          <c:tx>
            <c:strRef>
              <c:f>'2011 2018'!$A$6</c:f>
              <c:strCache>
                <c:ptCount val="1"/>
                <c:pt idx="0">
                  <c:v>Polaquimia</c:v>
                </c:pt>
              </c:strCache>
            </c:strRef>
          </c:tx>
          <c:spPr>
            <a:ln w="28575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'2011 2018'!$K$4:$R$4</c:f>
              <c:numCache>
                <c:formatCode>0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'2011 2018'!$K$6:$R$6</c:f>
              <c:numCache>
                <c:formatCode>General</c:formatCode>
                <c:ptCount val="8"/>
                <c:pt idx="3" formatCode="_(&quot;$&quot;* #,##0.00_);_(&quot;$&quot;* \(#,##0.00\);_(&quot;$&quot;* &quot;-&quot;??_);_(@_)">
                  <c:v>1.97</c:v>
                </c:pt>
                <c:pt idx="4" formatCode="_(&quot;$&quot;* #,##0.00_);_(&quot;$&quot;* \(#,##0.00\);_(&quot;$&quot;* &quot;-&quot;??_);_(@_)">
                  <c:v>1.6693289847355344</c:v>
                </c:pt>
                <c:pt idx="5" formatCode="_(&quot;$&quot;* #,##0.00_);_(&quot;$&quot;* \(#,##0.00\);_(&quot;$&quot;* &quot;-&quot;??_);_(@_)">
                  <c:v>1.3465576149606635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E69C-48CE-B29C-BAF3242D159C}"/>
            </c:ext>
          </c:extLst>
        </c:ser>
        <c:ser>
          <c:idx val="7"/>
          <c:order val="7"/>
          <c:tx>
            <c:strRef>
              <c:f>'2011 2018'!$A$7</c:f>
              <c:strCache>
                <c:ptCount val="1"/>
                <c:pt idx="0">
                  <c:v>Sintenovo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'2011 2018'!$K$4:$R$4</c:f>
              <c:numCache>
                <c:formatCode>0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'2011 2018'!$K$7:$R$7</c:f>
              <c:numCache>
                <c:formatCode>_("$"* #,##0.00_);_("$"* \(#,##0.00\);_("$"* "-"??_);_(@_)</c:formatCode>
                <c:ptCount val="8"/>
                <c:pt idx="0">
                  <c:v>2.1425801917989418</c:v>
                </c:pt>
                <c:pt idx="1">
                  <c:v>2.1473905813095713</c:v>
                </c:pt>
                <c:pt idx="2">
                  <c:v>2.1553591300738217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7-E69C-48CE-B29C-BAF3242D159C}"/>
            </c:ext>
          </c:extLst>
        </c:ser>
        <c:ser>
          <c:idx val="8"/>
          <c:order val="8"/>
          <c:tx>
            <c:strRef>
              <c:f>'2011 2018'!$A$8</c:f>
              <c:strCache>
                <c:ptCount val="1"/>
                <c:pt idx="0">
                  <c:v>Brenntag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'2011 2018'!$K$4:$R$4</c:f>
              <c:numCache>
                <c:formatCode>0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'2011 2018'!$N$8:$R$8</c:f>
              <c:numCache>
                <c:formatCode>General</c:formatCode>
                <c:ptCount val="5"/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8-E69C-48CE-B29C-BAF3242D159C}"/>
            </c:ext>
          </c:extLst>
        </c:ser>
        <c:ser>
          <c:idx val="9"/>
          <c:order val="9"/>
          <c:tx>
            <c:strRef>
              <c:f>'2011 2018'!$A$12</c:f>
              <c:strCache>
                <c:ptCount val="1"/>
                <c:pt idx="0">
                  <c:v>stepan-0.15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val>
            <c:numRef>
              <c:f>'2011 2018'!$K$12:$R$12</c:f>
              <c:numCache>
                <c:formatCode>General</c:formatCode>
                <c:ptCount val="8"/>
                <c:pt idx="4" formatCode="_(&quot;$&quot;* #,##0.00_);_(&quot;$&quot;* \(#,##0.00\);_(&quot;$&quot;* &quot;-&quot;??_);_(@_)">
                  <c:v>3.02</c:v>
                </c:pt>
                <c:pt idx="5" formatCode="_(&quot;$&quot;* #,##0.00_);_(&quot;$&quot;* \(#,##0.00\);_(&quot;$&quot;* &quot;-&quot;??_);_(@_)">
                  <c:v>3.02</c:v>
                </c:pt>
                <c:pt idx="6" formatCode="_(&quot;$&quot;* #,##0.00_);_(&quot;$&quot;* \(#,##0.00\);_(&quot;$&quot;* &quot;-&quot;??_);_(@_)">
                  <c:v>3.16</c:v>
                </c:pt>
                <c:pt idx="7" formatCode="_(&quot;$&quot;* #,##0.00_);_(&quot;$&quot;* \(#,##0.00\);_(&quot;$&quot;* &quot;-&quot;??_);_(@_)">
                  <c:v>3.39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9-E69C-48CE-B29C-BAF3242D15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86766312"/>
        <c:axId val="386763568"/>
      </c:lineChart>
      <c:catAx>
        <c:axId val="3774114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7411792"/>
        <c:crosses val="autoZero"/>
        <c:auto val="1"/>
        <c:lblAlgn val="ctr"/>
        <c:lblOffset val="100"/>
        <c:noMultiLvlLbl val="0"/>
      </c:catAx>
      <c:valAx>
        <c:axId val="377411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.00_);_(* \(#,##0.00\);_(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7411400"/>
        <c:crosses val="autoZero"/>
        <c:crossBetween val="between"/>
      </c:valAx>
      <c:valAx>
        <c:axId val="386763568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Usd/kg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6766312"/>
        <c:crosses val="max"/>
        <c:crossBetween val="between"/>
      </c:valAx>
      <c:catAx>
        <c:axId val="386766312"/>
        <c:scaling>
          <c:orientation val="minMax"/>
        </c:scaling>
        <c:delete val="1"/>
        <c:axPos val="b"/>
        <c:numFmt formatCode="0" sourceLinked="1"/>
        <c:majorTickMark val="out"/>
        <c:minorTickMark val="none"/>
        <c:tickLblPos val="nextTo"/>
        <c:crossAx val="38676356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size 6 992.95 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0D4-4256-8375-A1373EABC15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0D4-4256-8375-A1373EABC15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40D4-4256-8375-A1373EABC15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40D4-4256-8375-A1373EABC15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40D4-4256-8375-A1373EABC15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40D4-4256-8375-A1373EABC15E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40D4-4256-8375-A1373EABC15E}"/>
              </c:ext>
            </c:extLst>
          </c:dPt>
          <c:dLbls>
            <c:dLbl>
              <c:idx val="1"/>
              <c:layout>
                <c:manualLayout>
                  <c:x val="-1.0863579528633257E-2"/>
                  <c:y val="3.8192114596078977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40D4-4256-8375-A1373EABC15E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'2011-2018'!$A$30:$A$36</c:f>
              <c:strCache>
                <c:ptCount val="7"/>
                <c:pt idx="0">
                  <c:v>Inverquim</c:v>
                </c:pt>
                <c:pt idx="1">
                  <c:v>Stepan</c:v>
                </c:pt>
                <c:pt idx="2">
                  <c:v>Basf</c:v>
                </c:pt>
                <c:pt idx="3">
                  <c:v>IQC</c:v>
                </c:pt>
                <c:pt idx="4">
                  <c:v>Clariant</c:v>
                </c:pt>
                <c:pt idx="5">
                  <c:v>Tensoquimia</c:v>
                </c:pt>
                <c:pt idx="6">
                  <c:v>Sandtech</c:v>
                </c:pt>
              </c:strCache>
            </c:strRef>
          </c:cat>
          <c:val>
            <c:numRef>
              <c:f>'2011-2018'!$I$30:$I$36</c:f>
              <c:numCache>
                <c:formatCode>_(* #,##0.00_);_(* \(#,##0.00\);_(* "-"??_);_(@_)</c:formatCode>
                <c:ptCount val="7"/>
                <c:pt idx="0">
                  <c:v>5001.88</c:v>
                </c:pt>
                <c:pt idx="1">
                  <c:v>835.39</c:v>
                </c:pt>
                <c:pt idx="2">
                  <c:v>374.3</c:v>
                </c:pt>
                <c:pt idx="3">
                  <c:v>361.6</c:v>
                </c:pt>
                <c:pt idx="4">
                  <c:v>351.08</c:v>
                </c:pt>
                <c:pt idx="5">
                  <c:v>48.154000000000003</c:v>
                </c:pt>
                <c:pt idx="6">
                  <c:v>20.541080000000001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E-40D4-4256-8375-A1373EABC15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6, 404.20Mton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2019'!$X$4:$X$10</c:f>
              <c:strCache>
                <c:ptCount val="7"/>
                <c:pt idx="0">
                  <c:v>Inverquim</c:v>
                </c:pt>
                <c:pt idx="1">
                  <c:v>Stephan EC</c:v>
                </c:pt>
                <c:pt idx="2">
                  <c:v>Clariant</c:v>
                </c:pt>
                <c:pt idx="3">
                  <c:v>IQC</c:v>
                </c:pt>
                <c:pt idx="4">
                  <c:v>Quimi Kao</c:v>
                </c:pt>
                <c:pt idx="5">
                  <c:v>Tensoquimia</c:v>
                </c:pt>
                <c:pt idx="6">
                  <c:v>Sandtech</c:v>
                </c:pt>
              </c:strCache>
            </c:strRef>
          </c:cat>
          <c:val>
            <c:numRef>
              <c:f>'gráfica 2019'!$Y$4:$Y$10</c:f>
              <c:numCache>
                <c:formatCode>_(* #,##0.00_);_(* \(#,##0.00\);_(* "-"??_);_(@_)</c:formatCode>
                <c:ptCount val="7"/>
                <c:pt idx="0">
                  <c:v>4936.04</c:v>
                </c:pt>
                <c:pt idx="1">
                  <c:v>684.28</c:v>
                </c:pt>
                <c:pt idx="2">
                  <c:v>379.61</c:v>
                </c:pt>
                <c:pt idx="3">
                  <c:v>180.8</c:v>
                </c:pt>
                <c:pt idx="4">
                  <c:v>82.4</c:v>
                </c:pt>
                <c:pt idx="5">
                  <c:v>120.53</c:v>
                </c:pt>
                <c:pt idx="6">
                  <c:v>20.541080000000001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Imported </a:t>
            </a:r>
            <a:r>
              <a:rPr lang="en-US" dirty="0" err="1"/>
              <a:t>ethoxylated</a:t>
            </a:r>
            <a:r>
              <a:rPr lang="en-US"/>
              <a:t> alcohol 2018 size 8 642 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v>alcohol etoxilado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298-4CB4-B086-864BEA150FA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298-4CB4-B086-864BEA150FA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F298-4CB4-B086-864BEA150FA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F298-4CB4-B086-864BEA150FA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F298-4CB4-B086-864BEA150FA5}"/>
              </c:ext>
            </c:extLst>
          </c:dPt>
          <c:dPt>
            <c:idx val="5"/>
            <c:bubble3D val="0"/>
            <c:spPr>
              <a:solidFill>
                <a:srgbClr val="7030A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F298-4CB4-B086-864BEA150FA5}"/>
              </c:ext>
            </c:extLst>
          </c:dPt>
          <c:dLbls>
            <c:dLbl>
              <c:idx val="1"/>
              <c:layout>
                <c:manualLayout>
                  <c:x val="1.2577421087570778E-3"/>
                  <c:y val="0.26283845406995748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F298-4CB4-B086-864BEA150FA5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'gráfica 2018'!$A$2:$A$7</c:f>
              <c:strCache>
                <c:ptCount val="6"/>
                <c:pt idx="0">
                  <c:v>Procter &amp; Gamble</c:v>
                </c:pt>
                <c:pt idx="1">
                  <c:v>Industria Quimica Del Centro</c:v>
                </c:pt>
                <c:pt idx="2">
                  <c:v>Oxiteno Mexico</c:v>
                </c:pt>
                <c:pt idx="3">
                  <c:v>Galeria Productora De Cosmeticos</c:v>
                </c:pt>
                <c:pt idx="4">
                  <c:v>Hjb Quimica International</c:v>
                </c:pt>
                <c:pt idx="5">
                  <c:v>others</c:v>
                </c:pt>
              </c:strCache>
            </c:strRef>
          </c:cat>
          <c:val>
            <c:numRef>
              <c:f>'gráfica 2018'!$B$2:$B$7</c:f>
              <c:numCache>
                <c:formatCode>_(* #,##0.00_);_(* \(#,##0.00\);_(* "-"??_);_(@_)</c:formatCode>
                <c:ptCount val="6"/>
                <c:pt idx="0">
                  <c:v>5164.6166299999986</c:v>
                </c:pt>
                <c:pt idx="1">
                  <c:v>2610.5150000000003</c:v>
                </c:pt>
                <c:pt idx="2">
                  <c:v>256.40129999999994</c:v>
                </c:pt>
                <c:pt idx="3">
                  <c:v>215.10400000000001</c:v>
                </c:pt>
                <c:pt idx="4">
                  <c:v>196.10073</c:v>
                </c:pt>
                <c:pt idx="5">
                  <c:v>199.58099999999999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C-F298-4CB4-B086-864BEA150FA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Size</a:t>
            </a:r>
            <a:r>
              <a:rPr lang="en-US" baseline="0"/>
              <a:t> 1068 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v>2018</c:v>
          </c:tx>
          <c:dPt>
            <c:idx val="0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281-45FF-B95C-E48C6CC9B921}"/>
              </c:ext>
            </c:extLst>
          </c:dPt>
          <c:dPt>
            <c:idx val="1"/>
            <c:bubble3D val="0"/>
            <c:spPr>
              <a:solidFill>
                <a:srgbClr val="00B0F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281-45FF-B95C-E48C6CC9B92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F281-45FF-B95C-E48C6CC9B92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F281-45FF-B95C-E48C6CC9B92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F281-45FF-B95C-E48C6CC9B921}"/>
              </c:ext>
            </c:extLst>
          </c:dPt>
          <c:dPt>
            <c:idx val="5"/>
            <c:bubble3D val="0"/>
            <c:spPr>
              <a:solidFill>
                <a:srgbClr val="7030A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F281-45FF-B95C-E48C6CC9B921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F281-45FF-B95C-E48C6CC9B921}"/>
              </c:ext>
            </c:extLst>
          </c:dPt>
          <c:dLbls>
            <c:dLbl>
              <c:idx val="6"/>
              <c:layout>
                <c:manualLayout>
                  <c:x val="3.3014326334208227E-2"/>
                  <c:y val="-7.5515832138438682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D-F281-45FF-B95C-E48C6CC9B921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('gráfica 2011 - 2018'!$A$6:$A$9,'gráfica 2011 - 2018'!$A$13:$A$15)</c:f>
              <c:strCache>
                <c:ptCount val="7"/>
                <c:pt idx="0">
                  <c:v>Stepan MA00</c:v>
                </c:pt>
                <c:pt idx="1">
                  <c:v>Magnakron</c:v>
                </c:pt>
                <c:pt idx="2">
                  <c:v>Coco Colima</c:v>
                </c:pt>
                <c:pt idx="3">
                  <c:v>Plasticos Y Reciclados Socasa</c:v>
                </c:pt>
                <c:pt idx="4">
                  <c:v>Acq Filler</c:v>
                </c:pt>
                <c:pt idx="5">
                  <c:v>Sistemas Alimenticios Naturales</c:v>
                </c:pt>
                <c:pt idx="6">
                  <c:v>others</c:v>
                </c:pt>
              </c:strCache>
            </c:strRef>
          </c:cat>
          <c:val>
            <c:numRef>
              <c:f>('gráfica 2011 - 2018'!$I$6:$I$9,'gráfica 2011 - 2018'!$I$13:$I$15)</c:f>
              <c:numCache>
                <c:formatCode>_(* #,##0.00_);_(* \(#,##0.00\);_(* "-"??_);_(@_)</c:formatCode>
                <c:ptCount val="7"/>
                <c:pt idx="0">
                  <c:v>241.78694000000002</c:v>
                </c:pt>
                <c:pt idx="1">
                  <c:v>260.8</c:v>
                </c:pt>
                <c:pt idx="2">
                  <c:v>231.03119999999998</c:v>
                </c:pt>
                <c:pt idx="3">
                  <c:v>191.80400000000003</c:v>
                </c:pt>
                <c:pt idx="4">
                  <c:v>18.399999999999999</c:v>
                </c:pt>
                <c:pt idx="5">
                  <c:v>55.250000000000007</c:v>
                </c:pt>
                <c:pt idx="6">
                  <c:v>69.239999999999995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E-F281-45FF-B95C-E48C6CC9B92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2019 Size</a:t>
            </a:r>
            <a:r>
              <a:rPr lang="en-US" baseline="0" dirty="0"/>
              <a:t> </a:t>
            </a:r>
            <a:r>
              <a:rPr lang="en-US" baseline="0" dirty="0" smtClean="0"/>
              <a:t>3 024 </a:t>
            </a:r>
            <a:r>
              <a:rPr lang="en-US" baseline="0" dirty="0" err="1"/>
              <a:t>Mton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2019'!$W$4:$W$13</c:f>
              <c:strCache>
                <c:ptCount val="10"/>
                <c:pt idx="0">
                  <c:v>Industrializadora Oleofinos</c:v>
                </c:pt>
                <c:pt idx="1">
                  <c:v>Proteinas Y Oleicos</c:v>
                </c:pt>
                <c:pt idx="2">
                  <c:v>Plasticos Y Reciclados Soca</c:v>
                </c:pt>
                <c:pt idx="3">
                  <c:v>Stepan MA</c:v>
                </c:pt>
                <c:pt idx="4">
                  <c:v>Coco Colima</c:v>
                </c:pt>
                <c:pt idx="5">
                  <c:v>Cypro Alimentos</c:v>
                </c:pt>
                <c:pt idx="6">
                  <c:v>Importadora Primex</c:v>
                </c:pt>
                <c:pt idx="7">
                  <c:v>Intl Flavors &amp; Fragrances</c:v>
                </c:pt>
                <c:pt idx="8">
                  <c:v>Bio Nutrients International</c:v>
                </c:pt>
                <c:pt idx="9">
                  <c:v>others</c:v>
                </c:pt>
              </c:strCache>
            </c:strRef>
          </c:cat>
          <c:val>
            <c:numRef>
              <c:f>'gráfica 2019'!$X$4:$X$13</c:f>
              <c:numCache>
                <c:formatCode>_(* #,##0.00_);_(* \(#,##0.00\);_(* "-"??_);_(@_)</c:formatCode>
                <c:ptCount val="10"/>
                <c:pt idx="0">
                  <c:v>1782.7039999999997</c:v>
                </c:pt>
                <c:pt idx="1">
                  <c:v>504.76400000000001</c:v>
                </c:pt>
                <c:pt idx="2">
                  <c:v>267.64099999999996</c:v>
                </c:pt>
                <c:pt idx="3">
                  <c:v>243.61947999999998</c:v>
                </c:pt>
                <c:pt idx="4">
                  <c:v>67.391999999999996</c:v>
                </c:pt>
                <c:pt idx="5">
                  <c:v>48.144120000000001</c:v>
                </c:pt>
                <c:pt idx="6">
                  <c:v>38.792000000000002</c:v>
                </c:pt>
                <c:pt idx="7">
                  <c:v>21.613590000000002</c:v>
                </c:pt>
                <c:pt idx="8">
                  <c:v>17.36</c:v>
                </c:pt>
                <c:pt idx="9">
                  <c:v>32.119999999999997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2018 size 2 422.83</a:t>
            </a:r>
            <a:r>
              <a:rPr lang="en-US" baseline="0" dirty="0"/>
              <a:t> ton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C95-4F07-BCAF-4ECDD364972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8C95-4F07-BCAF-4ECDD364972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8C95-4F07-BCAF-4ECDD364972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8C95-4F07-BCAF-4ECDD364972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8C95-4F07-BCAF-4ECDD3649728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8C95-4F07-BCAF-4ECDD3649728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8C95-4F07-BCAF-4ECDD3649728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8C95-4F07-BCAF-4ECDD3649728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1-8C95-4F07-BCAF-4ECDD3649728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3-8C95-4F07-BCAF-4ECDD3649728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5-8C95-4F07-BCAF-4ECDD3649728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7-8C95-4F07-BCAF-4ECDD3649728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9-8C95-4F07-BCAF-4ECDD3649728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B-8C95-4F07-BCAF-4ECDD3649728}"/>
              </c:ext>
            </c:extLst>
          </c:dPt>
          <c:dLbls>
            <c:dLbl>
              <c:idx val="1"/>
              <c:layout>
                <c:manualLayout>
                  <c:x val="3.0635444006999125E-2"/>
                  <c:y val="-8.9616666150488765E-3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8C95-4F07-BCAF-4ECDD3649728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gráfica!$J$21:$J$34</c:f>
              <c:strCache>
                <c:ptCount val="14"/>
                <c:pt idx="0">
                  <c:v>Oxiteno</c:v>
                </c:pt>
                <c:pt idx="1">
                  <c:v>Basf</c:v>
                </c:pt>
                <c:pt idx="2">
                  <c:v>Stepan</c:v>
                </c:pt>
                <c:pt idx="3">
                  <c:v>Clariant</c:v>
                </c:pt>
                <c:pt idx="4">
                  <c:v>Tecniquimia</c:v>
                </c:pt>
                <c:pt idx="5">
                  <c:v>Vms Energy</c:v>
                </c:pt>
                <c:pt idx="6">
                  <c:v>Unilever</c:v>
                </c:pt>
                <c:pt idx="7">
                  <c:v>Magnakron</c:v>
                </c:pt>
                <c:pt idx="8">
                  <c:v>IQC</c:v>
                </c:pt>
                <c:pt idx="9">
                  <c:v>Chemse Group</c:v>
                </c:pt>
                <c:pt idx="10">
                  <c:v>Clorox</c:v>
                </c:pt>
                <c:pt idx="11">
                  <c:v>Erca Mate</c:v>
                </c:pt>
                <c:pt idx="12">
                  <c:v>Kao</c:v>
                </c:pt>
                <c:pt idx="13">
                  <c:v>others</c:v>
                </c:pt>
              </c:strCache>
            </c:strRef>
          </c:cat>
          <c:val>
            <c:numRef>
              <c:f>gráfica!$K$21:$K$34</c:f>
              <c:numCache>
                <c:formatCode>_(* #,##0.00_);_(* \(#,##0.00\);_(* "-"??_);_(@_)</c:formatCode>
                <c:ptCount val="14"/>
                <c:pt idx="0">
                  <c:v>667.9</c:v>
                </c:pt>
                <c:pt idx="1">
                  <c:v>659.33800000000008</c:v>
                </c:pt>
                <c:pt idx="2">
                  <c:v>334.29</c:v>
                </c:pt>
                <c:pt idx="3">
                  <c:v>206.32</c:v>
                </c:pt>
                <c:pt idx="4">
                  <c:v>121.28356000000001</c:v>
                </c:pt>
                <c:pt idx="5">
                  <c:v>100.19999999999999</c:v>
                </c:pt>
                <c:pt idx="6">
                  <c:v>80.43262</c:v>
                </c:pt>
                <c:pt idx="7">
                  <c:v>59.34</c:v>
                </c:pt>
                <c:pt idx="8">
                  <c:v>48.36</c:v>
                </c:pt>
                <c:pt idx="9">
                  <c:v>42</c:v>
                </c:pt>
                <c:pt idx="10">
                  <c:v>25.69462</c:v>
                </c:pt>
                <c:pt idx="11">
                  <c:v>25.344000000000001</c:v>
                </c:pt>
                <c:pt idx="12">
                  <c:v>19.377790000000001</c:v>
                </c:pt>
                <c:pt idx="13">
                  <c:v>32.950000000000003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C-8C95-4F07-BCAF-4ECDD3649728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7579301229301312"/>
          <c:y val="3.4187143796296768E-2"/>
          <c:w val="0.21582643770974747"/>
          <c:h val="0.923777583948898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3, 769.39 MTon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2019'!$X$2:$X$9</c:f>
              <c:strCache>
                <c:ptCount val="8"/>
                <c:pt idx="0">
                  <c:v>Vms Energy</c:v>
                </c:pt>
                <c:pt idx="1">
                  <c:v>Stepan EC</c:v>
                </c:pt>
                <c:pt idx="2">
                  <c:v>Clariant</c:v>
                </c:pt>
                <c:pt idx="3">
                  <c:v>Oxiteno</c:v>
                </c:pt>
                <c:pt idx="4">
                  <c:v>Chemse Group</c:v>
                </c:pt>
                <c:pt idx="5">
                  <c:v>Tecniquimia</c:v>
                </c:pt>
                <c:pt idx="6">
                  <c:v>Magnakron</c:v>
                </c:pt>
                <c:pt idx="7">
                  <c:v>others</c:v>
                </c:pt>
              </c:strCache>
            </c:strRef>
          </c:cat>
          <c:val>
            <c:numRef>
              <c:f>'gráfica 2019'!$Y$2:$Y$9</c:f>
              <c:numCache>
                <c:formatCode>_-* #,##0_-;\-* #,##0_-;_-* "-"??_-;_-@_-</c:formatCode>
                <c:ptCount val="8"/>
                <c:pt idx="0">
                  <c:v>1004.2800000000001</c:v>
                </c:pt>
                <c:pt idx="1">
                  <c:v>997.97000000000014</c:v>
                </c:pt>
                <c:pt idx="2">
                  <c:v>855.37500000000011</c:v>
                </c:pt>
                <c:pt idx="3">
                  <c:v>488.55999999999995</c:v>
                </c:pt>
                <c:pt idx="4">
                  <c:v>233.54049999999998</c:v>
                </c:pt>
                <c:pt idx="5">
                  <c:v>121.81881999999999</c:v>
                </c:pt>
                <c:pt idx="6">
                  <c:v>43.349990000000005</c:v>
                </c:pt>
                <c:pt idx="7">
                  <c:v>24.49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size 2422.83</a:t>
            </a:r>
            <a:r>
              <a:rPr lang="en-US" baseline="0"/>
              <a:t> 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size 10 086</a:t>
            </a:r>
            <a:r>
              <a:rPr lang="en-US" baseline="0"/>
              <a:t> 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72C3-42D8-AAE2-A0833F121AC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72C3-42D8-AAE2-A0833F121AC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72C3-42D8-AAE2-A0833F121AC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72C3-42D8-AAE2-A0833F121AC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72C3-42D8-AAE2-A0833F121ACB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72C3-42D8-AAE2-A0833F121ACB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72C3-42D8-AAE2-A0833F121ACB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72C3-42D8-AAE2-A0833F121ACB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1-72C3-42D8-AAE2-A0833F121ACB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3-72C3-42D8-AAE2-A0833F121ACB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5-72C3-42D8-AAE2-A0833F121ACB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7-72C3-42D8-AAE2-A0833F121ACB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9-72C3-42D8-AAE2-A0833F121ACB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B-72C3-42D8-AAE2-A0833F121ACB}"/>
              </c:ext>
            </c:extLst>
          </c:dPt>
          <c:dLbls>
            <c:dLbl>
              <c:idx val="1"/>
              <c:layout>
                <c:manualLayout>
                  <c:x val="9.5639676897539445E-3"/>
                  <c:y val="0.25223169222964753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72C3-42D8-AAE2-A0833F121ACB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'gráfica 2014 2018'!$J$13:$J$16</c:f>
              <c:strCache>
                <c:ptCount val="4"/>
                <c:pt idx="0">
                  <c:v>Stepan</c:v>
                </c:pt>
                <c:pt idx="1">
                  <c:v>Quimi Kao</c:v>
                </c:pt>
                <c:pt idx="2">
                  <c:v>Industrias Negromex</c:v>
                </c:pt>
                <c:pt idx="3">
                  <c:v>others</c:v>
                </c:pt>
              </c:strCache>
            </c:strRef>
          </c:cat>
          <c:val>
            <c:numRef>
              <c:f>'gráfica 2014 2018'!$K$13:$K$16</c:f>
              <c:numCache>
                <c:formatCode>_(* #,##0.00_);_(* \(#,##0.00\);_(* "-"??_);_(@_)</c:formatCode>
                <c:ptCount val="4"/>
                <c:pt idx="0">
                  <c:v>7118.7390000000005</c:v>
                </c:pt>
                <c:pt idx="1">
                  <c:v>701.31056000000012</c:v>
                </c:pt>
                <c:pt idx="2">
                  <c:v>1975.9503500000003</c:v>
                </c:pt>
                <c:pt idx="3">
                  <c:v>290.64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C-72C3-42D8-AAE2-A0833F121AC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8, 528 Mton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00B0F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2019'!$X$2:$X$5</c:f>
              <c:strCache>
                <c:ptCount val="4"/>
                <c:pt idx="0">
                  <c:v>Stepan MA</c:v>
                </c:pt>
                <c:pt idx="1">
                  <c:v>Industrias Negromex</c:v>
                </c:pt>
                <c:pt idx="2">
                  <c:v>Dynasol Elastomeros</c:v>
                </c:pt>
                <c:pt idx="3">
                  <c:v>others</c:v>
                </c:pt>
              </c:strCache>
            </c:strRef>
          </c:cat>
          <c:val>
            <c:numRef>
              <c:f>'gráfica 2019'!$Y$2:$Y$5</c:f>
              <c:numCache>
                <c:formatCode>_-* #,##0_-;\-* #,##0_-;_-* "-"??_-;_-@_-</c:formatCode>
                <c:ptCount val="4"/>
                <c:pt idx="0">
                  <c:v>6473.6120000000001</c:v>
                </c:pt>
                <c:pt idx="1">
                  <c:v>1840.4799999999998</c:v>
                </c:pt>
                <c:pt idx="2">
                  <c:v>123.58</c:v>
                </c:pt>
                <c:pt idx="3">
                  <c:v>90.15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methyl chloride 2018 size</a:t>
            </a:r>
            <a:r>
              <a:rPr lang="en-US" baseline="0"/>
              <a:t> 2, 285 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69B-4902-A4B9-26997B128FAE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69B-4902-A4B9-26997B128FA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D69B-4902-A4B9-26997B128FA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D69B-4902-A4B9-26997B128FAE}"/>
              </c:ext>
            </c:extLst>
          </c:dPt>
          <c:dLbls>
            <c:dLbl>
              <c:idx val="1"/>
              <c:layout>
                <c:manualLayout>
                  <c:x val="1.3162620297462816E-2"/>
                  <c:y val="1.0026435544477803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D69B-4902-A4B9-26997B128FAE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'2011 - 2018'!$A$5:$A$8</c:f>
              <c:strCache>
                <c:ptCount val="4"/>
                <c:pt idx="0">
                  <c:v>Derivados Macroquimicos</c:v>
                </c:pt>
                <c:pt idx="1">
                  <c:v>Stepan</c:v>
                </c:pt>
                <c:pt idx="2">
                  <c:v>Wegochem</c:v>
                </c:pt>
                <c:pt idx="3">
                  <c:v>Complex Quimica</c:v>
                </c:pt>
              </c:strCache>
            </c:strRef>
          </c:cat>
          <c:val>
            <c:numRef>
              <c:f>'2011 - 2018'!$I$5:$I$8</c:f>
              <c:numCache>
                <c:formatCode>_(* #,##0.00_);_(* \(#,##0.00\);_(* "-"??_);_(@_)</c:formatCode>
                <c:ptCount val="4"/>
                <c:pt idx="0">
                  <c:v>1070.0060899999999</c:v>
                </c:pt>
                <c:pt idx="1">
                  <c:v>471.3661299999996</c:v>
                </c:pt>
                <c:pt idx="2">
                  <c:v>684</c:v>
                </c:pt>
                <c:pt idx="3">
                  <c:v>60.300000000000004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D69B-4902-A4B9-26997B128FA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2, 275.28 Mton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2019'!$X$4:$X$7</c:f>
              <c:strCache>
                <c:ptCount val="4"/>
                <c:pt idx="0">
                  <c:v>Derivados Macroquimicos</c:v>
                </c:pt>
                <c:pt idx="1">
                  <c:v>Wegochem</c:v>
                </c:pt>
                <c:pt idx="2">
                  <c:v>Stepan MA</c:v>
                </c:pt>
                <c:pt idx="3">
                  <c:v>Complex Quimica</c:v>
                </c:pt>
              </c:strCache>
            </c:strRef>
          </c:cat>
          <c:val>
            <c:numRef>
              <c:f>'gráfica 2019'!$Y$4:$Y$7</c:f>
              <c:numCache>
                <c:formatCode>_-* #,##0_-;\-* #,##0_-;_-* "-"??_-;_-@_-</c:formatCode>
                <c:ptCount val="4"/>
                <c:pt idx="0">
                  <c:v>911.87908000000016</c:v>
                </c:pt>
                <c:pt idx="1">
                  <c:v>882</c:v>
                </c:pt>
                <c:pt idx="2">
                  <c:v>388.96077999999989</c:v>
                </c:pt>
                <c:pt idx="3">
                  <c:v>92.44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methyl disulfate size 6 863 ton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v>2018 di sulfato de metilo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19AC-455F-B172-C401AF3015E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19AC-455F-B172-C401AF3015E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19AC-455F-B172-C401AF3015E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19AC-455F-B172-C401AF3015E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19AC-455F-B172-C401AF3015E0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19AC-455F-B172-C401AF3015E0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19AC-455F-B172-C401AF3015E0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19AC-455F-B172-C401AF3015E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'2018'!$E$4:$E$11</c:f>
              <c:strCache>
                <c:ptCount val="8"/>
                <c:pt idx="0">
                  <c:v>Kao</c:v>
                </c:pt>
                <c:pt idx="1">
                  <c:v>Stepan</c:v>
                </c:pt>
                <c:pt idx="2">
                  <c:v>Pharmachem</c:v>
                </c:pt>
                <c:pt idx="3">
                  <c:v>Huntsman International</c:v>
                </c:pt>
                <c:pt idx="4">
                  <c:v>Essenmex</c:v>
                </c:pt>
                <c:pt idx="5">
                  <c:v>Industrias Esenquim</c:v>
                </c:pt>
                <c:pt idx="6">
                  <c:v>Sigma Aldrich Quimica</c:v>
                </c:pt>
                <c:pt idx="7">
                  <c:v>Grafitos Y Maquinados </c:v>
                </c:pt>
              </c:strCache>
            </c:strRef>
          </c:cat>
          <c:val>
            <c:numRef>
              <c:f>'2018'!$F$4:$F$11</c:f>
              <c:numCache>
                <c:formatCode>_(* #,##0.00_);_(* \(#,##0.00\);_(* "-"??_);_(@_)</c:formatCode>
                <c:ptCount val="8"/>
                <c:pt idx="0">
                  <c:v>5761.4580100000003</c:v>
                </c:pt>
                <c:pt idx="1">
                  <c:v>507.77729000000005</c:v>
                </c:pt>
                <c:pt idx="2">
                  <c:v>379.09000000000003</c:v>
                </c:pt>
                <c:pt idx="3">
                  <c:v>172</c:v>
                </c:pt>
                <c:pt idx="4">
                  <c:v>21.751999999999999</c:v>
                </c:pt>
                <c:pt idx="5">
                  <c:v>16.32</c:v>
                </c:pt>
                <c:pt idx="6">
                  <c:v>3.61415</c:v>
                </c:pt>
                <c:pt idx="7">
                  <c:v>0.75800000000000001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0-19AC-455F-B172-C401AF3015E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</a:t>
            </a:r>
            <a:r>
              <a:rPr lang="en-US" baseline="0"/>
              <a:t> 9, 038 MTon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2019'!$AB$3:$AB$7</c:f>
              <c:strCache>
                <c:ptCount val="5"/>
                <c:pt idx="0">
                  <c:v>Procter &amp; Gamble</c:v>
                </c:pt>
                <c:pt idx="1">
                  <c:v>Industria Quimica Del Centro</c:v>
                </c:pt>
                <c:pt idx="2">
                  <c:v>coty</c:v>
                </c:pt>
                <c:pt idx="3">
                  <c:v>Hjb</c:v>
                </c:pt>
                <c:pt idx="4">
                  <c:v>others</c:v>
                </c:pt>
              </c:strCache>
            </c:strRef>
          </c:cat>
          <c:val>
            <c:numRef>
              <c:f>'gráfica 2019'!$AC$3:$AC$7</c:f>
              <c:numCache>
                <c:formatCode>_(* #,##0.00_);_(* \(#,##0.00\);_(* "-"??_);_(@_)</c:formatCode>
                <c:ptCount val="5"/>
                <c:pt idx="0">
                  <c:v>8158.9040499999965</c:v>
                </c:pt>
                <c:pt idx="1">
                  <c:v>369.15099999999995</c:v>
                </c:pt>
                <c:pt idx="2">
                  <c:v>242.82020000000003</c:v>
                </c:pt>
                <c:pt idx="3">
                  <c:v>233.19756999999998</c:v>
                </c:pt>
                <c:pt idx="4">
                  <c:v>33.4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4, 465 Mton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'gráfica 2019'!$Y$2</c:f>
              <c:strCache>
                <c:ptCount val="1"/>
                <c:pt idx="0">
                  <c:v>2019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2019'!$X$3:$X$7</c:f>
              <c:strCache>
                <c:ptCount val="5"/>
                <c:pt idx="0">
                  <c:v>Quimi Kao</c:v>
                </c:pt>
                <c:pt idx="1">
                  <c:v>Pharmachem</c:v>
                </c:pt>
                <c:pt idx="2">
                  <c:v>Stepan MA</c:v>
                </c:pt>
                <c:pt idx="3">
                  <c:v>Huntsman</c:v>
                </c:pt>
                <c:pt idx="4">
                  <c:v>Sigma Aldrich Quimica</c:v>
                </c:pt>
              </c:strCache>
            </c:strRef>
          </c:cat>
          <c:val>
            <c:numRef>
              <c:f>'gráfica 2019'!$Y$3:$Y$7</c:f>
              <c:numCache>
                <c:formatCode>_-* #,##0_-;\-* #,##0_-;_-* "-"??_-;_-@_-</c:formatCode>
                <c:ptCount val="5"/>
                <c:pt idx="0">
                  <c:v>3522.3235999999988</c:v>
                </c:pt>
                <c:pt idx="1">
                  <c:v>611.92999999999995</c:v>
                </c:pt>
                <c:pt idx="2">
                  <c:v>296.66894000000002</c:v>
                </c:pt>
                <c:pt idx="3">
                  <c:v>25</c:v>
                </c:pt>
                <c:pt idx="4">
                  <c:v>8.6209299999999995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118, 251 Mton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2019'!$W$2:$W$16</c:f>
              <c:strCache>
                <c:ptCount val="15"/>
                <c:pt idx="0">
                  <c:v>Celanese</c:v>
                </c:pt>
                <c:pt idx="1">
                  <c:v>Alcoholera De Zapopan</c:v>
                </c:pt>
                <c:pt idx="2">
                  <c:v>Bacardi Y Compania</c:v>
                </c:pt>
                <c:pt idx="3">
                  <c:v>Alcoholes Y Melazas De Mexico</c:v>
                </c:pt>
                <c:pt idx="4">
                  <c:v>Industrias Monfel</c:v>
                </c:pt>
                <c:pt idx="5">
                  <c:v>Comercializadora Euler</c:v>
                </c:pt>
                <c:pt idx="6">
                  <c:v>Industrias Naturales De Tequilas</c:v>
                </c:pt>
                <c:pt idx="7">
                  <c:v>Quimica Delta</c:v>
                </c:pt>
                <c:pt idx="8">
                  <c:v>Proveedora Del Suchiate</c:v>
                </c:pt>
                <c:pt idx="9">
                  <c:v>Pedro Domecq</c:v>
                </c:pt>
                <c:pt idx="10">
                  <c:v>Casa Cuervo</c:v>
                </c:pt>
                <c:pt idx="11">
                  <c:v>Atlas Hytec</c:v>
                </c:pt>
                <c:pt idx="12">
                  <c:v>Destiladora San Nicolas</c:v>
                </c:pt>
                <c:pt idx="13">
                  <c:v>Destiladora Del Noroeste</c:v>
                </c:pt>
                <c:pt idx="14">
                  <c:v>others</c:v>
                </c:pt>
              </c:strCache>
            </c:strRef>
          </c:cat>
          <c:val>
            <c:numRef>
              <c:f>'gráfica 2019'!$X$2:$X$16</c:f>
              <c:numCache>
                <c:formatCode>_-* #,##0_-;\-* #,##0_-;_-* "-"??_-;_-@_-</c:formatCode>
                <c:ptCount val="15"/>
                <c:pt idx="0">
                  <c:v>69045.765999999989</c:v>
                </c:pt>
                <c:pt idx="1">
                  <c:v>13091.633200000002</c:v>
                </c:pt>
                <c:pt idx="2">
                  <c:v>8924.4553000000014</c:v>
                </c:pt>
                <c:pt idx="3">
                  <c:v>6592.9860000000008</c:v>
                </c:pt>
                <c:pt idx="4">
                  <c:v>3681.3439999999982</c:v>
                </c:pt>
                <c:pt idx="5">
                  <c:v>3254.3123099999993</c:v>
                </c:pt>
                <c:pt idx="6">
                  <c:v>2538.2069999999985</c:v>
                </c:pt>
                <c:pt idx="7">
                  <c:v>2334.0449999999996</c:v>
                </c:pt>
                <c:pt idx="8">
                  <c:v>1949.4839999999981</c:v>
                </c:pt>
                <c:pt idx="9">
                  <c:v>1824.9685799999997</c:v>
                </c:pt>
                <c:pt idx="10">
                  <c:v>1401.9114300000001</c:v>
                </c:pt>
                <c:pt idx="11">
                  <c:v>897.62830000000008</c:v>
                </c:pt>
                <c:pt idx="12">
                  <c:v>741.36934999999994</c:v>
                </c:pt>
                <c:pt idx="13">
                  <c:v>607.09415000000001</c:v>
                </c:pt>
                <c:pt idx="14">
                  <c:v>1366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4853977844914401"/>
          <c:y val="6.7111315928175359E-3"/>
          <c:w val="0.33937562940584087"/>
          <c:h val="0.990050456410633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size 125 ,780 MTon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3"/>
              <c:layout>
                <c:manualLayout>
                  <c:x val="4.5954438853013108E-3"/>
                  <c:y val="1.0443901797970308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5.1472292939971083E-2"/>
                  <c:y val="-2.9396915271156791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2011 - 2018'!$A$5:$A$20</c:f>
              <c:strCache>
                <c:ptCount val="16"/>
                <c:pt idx="0">
                  <c:v>Celanese</c:v>
                </c:pt>
                <c:pt idx="1">
                  <c:v>Alcoholera De Zapopan</c:v>
                </c:pt>
                <c:pt idx="2">
                  <c:v>Industrias Naturales De Tequilas</c:v>
                </c:pt>
                <c:pt idx="3">
                  <c:v>Comercializadora De Productos Chiapas</c:v>
                </c:pt>
                <c:pt idx="4">
                  <c:v>Bacardi</c:v>
                </c:pt>
                <c:pt idx="5">
                  <c:v>Monfel</c:v>
                </c:pt>
                <c:pt idx="6">
                  <c:v>Distribuidora Quimica</c:v>
                </c:pt>
                <c:pt idx="7">
                  <c:v>Pedro Domecq</c:v>
                </c:pt>
                <c:pt idx="8">
                  <c:v>Alcoholes Y Melazas</c:v>
                </c:pt>
                <c:pt idx="9">
                  <c:v>Quimica Delta</c:v>
                </c:pt>
                <c:pt idx="10">
                  <c:v>Atlas Hytec</c:v>
                </c:pt>
                <c:pt idx="11">
                  <c:v>Nmb Freight</c:v>
                </c:pt>
                <c:pt idx="12">
                  <c:v>Alcoholera Del Centro</c:v>
                </c:pt>
                <c:pt idx="13">
                  <c:v>Empresas Gb</c:v>
                </c:pt>
                <c:pt idx="14">
                  <c:v>Casa Cuervo</c:v>
                </c:pt>
                <c:pt idx="15">
                  <c:v>others</c:v>
                </c:pt>
              </c:strCache>
            </c:strRef>
          </c:cat>
          <c:val>
            <c:numRef>
              <c:f>'gráfica 2011 - 2018'!$I$5:$I$20</c:f>
              <c:numCache>
                <c:formatCode>_(* #,##0.00_);_(* \(#,##0.00\);_(* "-"??_);_(@_)</c:formatCode>
                <c:ptCount val="16"/>
                <c:pt idx="0">
                  <c:v>78866</c:v>
                </c:pt>
                <c:pt idx="1">
                  <c:v>8623.4598499999956</c:v>
                </c:pt>
                <c:pt idx="2">
                  <c:v>6497.5172199999988</c:v>
                </c:pt>
                <c:pt idx="3">
                  <c:v>5277.6603800000021</c:v>
                </c:pt>
                <c:pt idx="4">
                  <c:v>5236.4523600000002</c:v>
                </c:pt>
                <c:pt idx="5">
                  <c:v>3671.0939999999987</c:v>
                </c:pt>
                <c:pt idx="6">
                  <c:v>2832.087</c:v>
                </c:pt>
                <c:pt idx="7">
                  <c:v>2602.5361999999996</c:v>
                </c:pt>
                <c:pt idx="8">
                  <c:v>2224.2799999999997</c:v>
                </c:pt>
                <c:pt idx="9">
                  <c:v>1619.8481700000002</c:v>
                </c:pt>
                <c:pt idx="10">
                  <c:v>1461.7649200000001</c:v>
                </c:pt>
                <c:pt idx="11">
                  <c:v>1213.5409999999999</c:v>
                </c:pt>
                <c:pt idx="12">
                  <c:v>1212.7970800000001</c:v>
                </c:pt>
                <c:pt idx="13">
                  <c:v>1154.32</c:v>
                </c:pt>
                <c:pt idx="14">
                  <c:v>1039.41734</c:v>
                </c:pt>
                <c:pt idx="15">
                  <c:v>2248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4938865990855743"/>
          <c:y val="1.0837510563647127E-2"/>
          <c:w val="0.33385024378376688"/>
          <c:h val="0.9891624894363528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imported 2 248 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v>2018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(gráfica!$A$8:$A$9,gráfica!$A$11:$A$12)</c:f>
              <c:strCache>
                <c:ptCount val="4"/>
                <c:pt idx="0">
                  <c:v>Quim Industrial Norte</c:v>
                </c:pt>
                <c:pt idx="1">
                  <c:v>Brenntag </c:v>
                </c:pt>
                <c:pt idx="2">
                  <c:v>Productos Picantes</c:v>
                </c:pt>
                <c:pt idx="3">
                  <c:v>others</c:v>
                </c:pt>
              </c:strCache>
            </c:strRef>
          </c:cat>
          <c:val>
            <c:numRef>
              <c:f>(gráfica!$I$8:$I$9,gráfica!$I$11:$I$12)</c:f>
              <c:numCache>
                <c:formatCode>_(* #,##0.00_);_(* \(#,##0.00\);_(* "-"??_);_(@_)</c:formatCode>
                <c:ptCount val="4"/>
                <c:pt idx="0">
                  <c:v>1126.8228700000002</c:v>
                </c:pt>
                <c:pt idx="1">
                  <c:v>869.19356000000039</c:v>
                </c:pt>
                <c:pt idx="2">
                  <c:v>251.69312000000002</c:v>
                </c:pt>
                <c:pt idx="3">
                  <c:v>0.33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2, 050 Mton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gráfica!$J$36:$J$38</c:f>
              <c:strCache>
                <c:ptCount val="3"/>
                <c:pt idx="0">
                  <c:v>Quim Industrial Norte Sa Cv</c:v>
                </c:pt>
                <c:pt idx="1">
                  <c:v>Brenntag Pacifics De Rl De Cv</c:v>
                </c:pt>
                <c:pt idx="2">
                  <c:v>Productos Picantes De Baja California Sa De Cv</c:v>
                </c:pt>
              </c:strCache>
            </c:strRef>
          </c:cat>
          <c:val>
            <c:numRef>
              <c:f>gráfica!$K$36:$K$38</c:f>
              <c:numCache>
                <c:formatCode>_(* #,##0.00_);_(* \(#,##0.00\);_(* "-"??_);_(@_)</c:formatCode>
                <c:ptCount val="3"/>
                <c:pt idx="0">
                  <c:v>1591.1464400000002</c:v>
                </c:pt>
                <c:pt idx="1">
                  <c:v>291.25507999999996</c:v>
                </c:pt>
                <c:pt idx="2">
                  <c:v>168.04066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size 4, 400</a:t>
            </a:r>
            <a:r>
              <a:rPr lang="en-US" baseline="0"/>
              <a:t> Mton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Hoja2!$B$2:$B$11</c:f>
              <c:strCache>
                <c:ptCount val="10"/>
                <c:pt idx="0">
                  <c:v>Manuchar Internacional</c:v>
                </c:pt>
                <c:pt idx="1">
                  <c:v>Spin Sa De Cv</c:v>
                </c:pt>
                <c:pt idx="2">
                  <c:v>Pochteca</c:v>
                </c:pt>
                <c:pt idx="3">
                  <c:v>Galvanoquimica</c:v>
                </c:pt>
                <c:pt idx="4">
                  <c:v>Accion Quimica</c:v>
                </c:pt>
                <c:pt idx="5">
                  <c:v>Lavanderia Fase 2</c:v>
                </c:pt>
                <c:pt idx="6">
                  <c:v>Quim Industrial Norte</c:v>
                </c:pt>
                <c:pt idx="7">
                  <c:v>Brenntag Pacifics</c:v>
                </c:pt>
                <c:pt idx="8">
                  <c:v>Pyosa</c:v>
                </c:pt>
                <c:pt idx="9">
                  <c:v>others</c:v>
                </c:pt>
              </c:strCache>
            </c:strRef>
          </c:cat>
          <c:val>
            <c:numRef>
              <c:f>Hoja2!$C$2:$C$11</c:f>
              <c:numCache>
                <c:formatCode>_-* #,##0_-;\-* #,##0_-;_-* "-"??_-;_-@_-</c:formatCode>
                <c:ptCount val="10"/>
                <c:pt idx="0">
                  <c:v>1218.672</c:v>
                </c:pt>
                <c:pt idx="1">
                  <c:v>1073.0030999999994</c:v>
                </c:pt>
                <c:pt idx="2">
                  <c:v>488.26400000000007</c:v>
                </c:pt>
                <c:pt idx="3">
                  <c:v>338.68800000000005</c:v>
                </c:pt>
                <c:pt idx="4">
                  <c:v>269.58799999999997</c:v>
                </c:pt>
                <c:pt idx="5">
                  <c:v>193.18353000000002</c:v>
                </c:pt>
                <c:pt idx="6">
                  <c:v>158.85604000000001</c:v>
                </c:pt>
                <c:pt idx="7">
                  <c:v>154.59099999999998</c:v>
                </c:pt>
                <c:pt idx="8">
                  <c:v>121.53360000000001</c:v>
                </c:pt>
                <c:pt idx="9">
                  <c:v>383.46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 2,925 Mton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Hoja2!$K$2:$K$16</c:f>
              <c:strCache>
                <c:ptCount val="15"/>
                <c:pt idx="0">
                  <c:v>Spin Sa De Cv</c:v>
                </c:pt>
                <c:pt idx="1">
                  <c:v>Andikem</c:v>
                </c:pt>
                <c:pt idx="2">
                  <c:v>Net Print</c:v>
                </c:pt>
                <c:pt idx="3">
                  <c:v>Lavanderia Fase 2</c:v>
                </c:pt>
                <c:pt idx="4">
                  <c:v>Manuchar</c:v>
                </c:pt>
                <c:pt idx="5">
                  <c:v>Quim Industrial Norte</c:v>
                </c:pt>
                <c:pt idx="6">
                  <c:v>Galvanoquimica</c:v>
                </c:pt>
                <c:pt idx="7">
                  <c:v>Pochteca</c:v>
                </c:pt>
                <c:pt idx="8">
                  <c:v>Brenntag Pacifics</c:v>
                </c:pt>
                <c:pt idx="9">
                  <c:v>Pyosa</c:v>
                </c:pt>
                <c:pt idx="10">
                  <c:v>Natrium</c:v>
                </c:pt>
                <c:pt idx="11">
                  <c:v>Quimica Mancer</c:v>
                </c:pt>
                <c:pt idx="12">
                  <c:v>Transmerquim De Mexico</c:v>
                </c:pt>
                <c:pt idx="13">
                  <c:v>Medtronic Mexico</c:v>
                </c:pt>
                <c:pt idx="14">
                  <c:v>others</c:v>
                </c:pt>
              </c:strCache>
            </c:strRef>
          </c:cat>
          <c:val>
            <c:numRef>
              <c:f>Hoja2!$L$2:$L$16</c:f>
              <c:numCache>
                <c:formatCode>_-* #,##0_-;\-* #,##0_-;_-* "-"??_-;_-@_-</c:formatCode>
                <c:ptCount val="15"/>
                <c:pt idx="0">
                  <c:v>880.9953099999999</c:v>
                </c:pt>
                <c:pt idx="1">
                  <c:v>594.38000000000011</c:v>
                </c:pt>
                <c:pt idx="2">
                  <c:v>244.29200000000003</c:v>
                </c:pt>
                <c:pt idx="3">
                  <c:v>220.75997000000001</c:v>
                </c:pt>
                <c:pt idx="4">
                  <c:v>216.864</c:v>
                </c:pt>
                <c:pt idx="5">
                  <c:v>194.52600000000001</c:v>
                </c:pt>
                <c:pt idx="6">
                  <c:v>145.15199999999999</c:v>
                </c:pt>
                <c:pt idx="7">
                  <c:v>97.084000000000003</c:v>
                </c:pt>
                <c:pt idx="8">
                  <c:v>88.352000000000004</c:v>
                </c:pt>
                <c:pt idx="9">
                  <c:v>81.316199999999995</c:v>
                </c:pt>
                <c:pt idx="10">
                  <c:v>50.2</c:v>
                </c:pt>
                <c:pt idx="11">
                  <c:v>29.937600000000003</c:v>
                </c:pt>
                <c:pt idx="12">
                  <c:v>24.192</c:v>
                </c:pt>
                <c:pt idx="13">
                  <c:v>20.161110000000001</c:v>
                </c:pt>
                <c:pt idx="14">
                  <c:v>37.1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702252843394573"/>
          <c:y val="1.6987824438611847E-2"/>
          <c:w val="0.30631080489938756"/>
          <c:h val="0.9710702828813064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11 644 ton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60DC-4E4A-9095-E046E4DC9C7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60DC-4E4A-9095-E046E4DC9C7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60DC-4E4A-9095-E046E4DC9C7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60DC-4E4A-9095-E046E4DC9C7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60DC-4E4A-9095-E046E4DC9C7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60DC-4E4A-9095-E046E4DC9C7A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60DC-4E4A-9095-E046E4DC9C7A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60DC-4E4A-9095-E046E4DC9C7A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1-60DC-4E4A-9095-E046E4DC9C7A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3-60DC-4E4A-9095-E046E4DC9C7A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5-60DC-4E4A-9095-E046E4DC9C7A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7-60DC-4E4A-9095-E046E4DC9C7A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9-60DC-4E4A-9095-E046E4DC9C7A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B-60DC-4E4A-9095-E046E4DC9C7A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D-60DC-4E4A-9095-E046E4DC9C7A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F-60DC-4E4A-9095-E046E4DC9C7A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21-60DC-4E4A-9095-E046E4DC9C7A}"/>
              </c:ext>
            </c:extLst>
          </c:dPt>
          <c:dPt>
            <c:idx val="17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23-60DC-4E4A-9095-E046E4DC9C7A}"/>
              </c:ext>
            </c:extLst>
          </c:dPt>
          <c:dPt>
            <c:idx val="18"/>
            <c:bubble3D val="0"/>
            <c:spPr>
              <a:solidFill>
                <a:schemeClr val="accent1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25-60DC-4E4A-9095-E046E4DC9C7A}"/>
              </c:ext>
            </c:extLst>
          </c:dPt>
          <c:dPt>
            <c:idx val="19"/>
            <c:bubble3D val="0"/>
            <c:spPr>
              <a:solidFill>
                <a:schemeClr val="accent2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27-60DC-4E4A-9095-E046E4DC9C7A}"/>
              </c:ext>
            </c:extLst>
          </c:dPt>
          <c:dPt>
            <c:idx val="20"/>
            <c:bubble3D val="0"/>
            <c:spPr>
              <a:solidFill>
                <a:schemeClr val="accent3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29-60DC-4E4A-9095-E046E4DC9C7A}"/>
              </c:ext>
            </c:extLst>
          </c:dPt>
          <c:dLbls>
            <c:dLbl>
              <c:idx val="1"/>
              <c:layout>
                <c:manualLayout>
                  <c:x val="-9.239555442363416E-2"/>
                  <c:y val="-0.2203092404611172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60DC-4E4A-9095-E046E4DC9C7A}"/>
                </c:ex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8.8435520691026847E-3"/>
                  <c:y val="-2.8989736379242126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D-60DC-4E4A-9095-E046E4DC9C7A}"/>
                </c:ext>
                <c:ext xmlns:c15="http://schemas.microsoft.com/office/drawing/2012/chart" uri="{CE6537A1-D6FC-4f65-9D91-7224C49458BB}"/>
              </c:extLst>
            </c:dLbl>
            <c:dLbl>
              <c:idx val="7"/>
              <c:layout>
                <c:manualLayout>
                  <c:x val="-3.3143583208529647E-3"/>
                  <c:y val="-3.2017951410477745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F-60DC-4E4A-9095-E046E4DC9C7A}"/>
                </c:ext>
                <c:ext xmlns:c15="http://schemas.microsoft.com/office/drawing/2012/chart" uri="{CE6537A1-D6FC-4f65-9D91-7224C49458BB}"/>
              </c:extLst>
            </c:dLbl>
            <c:dLbl>
              <c:idx val="9"/>
              <c:layout>
                <c:manualLayout>
                  <c:x val="1.6184381496661676E-4"/>
                  <c:y val="3.2300178000290634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3-60DC-4E4A-9095-E046E4DC9C7A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'gráfica 2018'!$B$3:$B$23</c:f>
              <c:strCache>
                <c:ptCount val="21"/>
                <c:pt idx="0">
                  <c:v>Trasome</c:v>
                </c:pt>
                <c:pt idx="1">
                  <c:v>Erca Mate</c:v>
                </c:pt>
                <c:pt idx="2">
                  <c:v>Disan</c:v>
                </c:pt>
                <c:pt idx="3">
                  <c:v>Beiersdorf </c:v>
                </c:pt>
                <c:pt idx="4">
                  <c:v>Pharmacosmetic (albek)</c:v>
                </c:pt>
                <c:pt idx="5">
                  <c:v>DISOSA</c:v>
                </c:pt>
                <c:pt idx="6">
                  <c:v>Hjb</c:v>
                </c:pt>
                <c:pt idx="7">
                  <c:v>Stepan</c:v>
                </c:pt>
                <c:pt idx="8">
                  <c:v>Basf</c:v>
                </c:pt>
                <c:pt idx="9">
                  <c:v>others</c:v>
                </c:pt>
                <c:pt idx="10">
                  <c:v>Quimica Nueve</c:v>
                </c:pt>
                <c:pt idx="11">
                  <c:v>Pochteca</c:v>
                </c:pt>
                <c:pt idx="12">
                  <c:v>Kao</c:v>
                </c:pt>
                <c:pt idx="13">
                  <c:v>Brual Sa</c:v>
                </c:pt>
                <c:pt idx="14">
                  <c:v>Insumos A La Industria Quimica</c:v>
                </c:pt>
                <c:pt idx="15">
                  <c:v>Oxiten</c:v>
                </c:pt>
                <c:pt idx="16">
                  <c:v>Solvay</c:v>
                </c:pt>
                <c:pt idx="17">
                  <c:v>Caliher</c:v>
                </c:pt>
                <c:pt idx="18">
                  <c:v>Hidra Quim</c:v>
                </c:pt>
                <c:pt idx="19">
                  <c:v>Prosiex</c:v>
                </c:pt>
                <c:pt idx="20">
                  <c:v>Salcom</c:v>
                </c:pt>
              </c:strCache>
            </c:strRef>
          </c:cat>
          <c:val>
            <c:numRef>
              <c:f>'gráfica 2018'!$C$3:$C$23</c:f>
              <c:numCache>
                <c:formatCode>_(* #,##0.00_);_(* \(#,##0.00\);_(* "-"??_);_(@_)</c:formatCode>
                <c:ptCount val="21"/>
                <c:pt idx="0">
                  <c:v>1818.1291999999999</c:v>
                </c:pt>
                <c:pt idx="1">
                  <c:v>1361.2899999999997</c:v>
                </c:pt>
                <c:pt idx="2">
                  <c:v>1286.2207700000001</c:v>
                </c:pt>
                <c:pt idx="3">
                  <c:v>965.50884000000008</c:v>
                </c:pt>
                <c:pt idx="4">
                  <c:v>884.3</c:v>
                </c:pt>
                <c:pt idx="5">
                  <c:v>835.65807999999981</c:v>
                </c:pt>
                <c:pt idx="6">
                  <c:v>775.60599999999999</c:v>
                </c:pt>
                <c:pt idx="7">
                  <c:v>585.15526999999997</c:v>
                </c:pt>
                <c:pt idx="8">
                  <c:v>527.43106999999998</c:v>
                </c:pt>
                <c:pt idx="9">
                  <c:v>413</c:v>
                </c:pt>
                <c:pt idx="10">
                  <c:v>370.28399999999999</c:v>
                </c:pt>
                <c:pt idx="11">
                  <c:v>317.70999999999998</c:v>
                </c:pt>
                <c:pt idx="12">
                  <c:v>248.52179999999998</c:v>
                </c:pt>
                <c:pt idx="13">
                  <c:v>223.01299999999998</c:v>
                </c:pt>
                <c:pt idx="14">
                  <c:v>221.66749999999996</c:v>
                </c:pt>
                <c:pt idx="15">
                  <c:v>210.81600000000003</c:v>
                </c:pt>
                <c:pt idx="16">
                  <c:v>187.57999999999998</c:v>
                </c:pt>
                <c:pt idx="17">
                  <c:v>179.30006000000003</c:v>
                </c:pt>
                <c:pt idx="18">
                  <c:v>82.02000000000001</c:v>
                </c:pt>
                <c:pt idx="19">
                  <c:v>76.036000000000001</c:v>
                </c:pt>
                <c:pt idx="20">
                  <c:v>75.599999999999994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2A-60DC-4E4A-9095-E046E4DC9C7A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4943114212216402"/>
          <c:y val="0"/>
          <c:w val="0.33345528438851313"/>
          <c:h val="0.9984703622989600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 Size</a:t>
            </a:r>
            <a:r>
              <a:rPr lang="en-US" baseline="0"/>
              <a:t> 16 , 586 Mton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363945438367946"/>
          <c:y val="0.20819528134781659"/>
          <c:w val="0.51146849390332993"/>
          <c:h val="0.75654892952756858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4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7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8"/>
            <c:bubble3D val="0"/>
            <c:spPr>
              <a:solidFill>
                <a:schemeClr val="accent1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9"/>
            <c:bubble3D val="0"/>
            <c:spPr>
              <a:solidFill>
                <a:schemeClr val="accent2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0"/>
            <c:bubble3D val="0"/>
            <c:spPr>
              <a:solidFill>
                <a:schemeClr val="accent3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1"/>
            <c:bubble3D val="0"/>
            <c:spPr>
              <a:solidFill>
                <a:schemeClr val="accent4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2"/>
            <c:bubble3D val="0"/>
            <c:spPr>
              <a:solidFill>
                <a:schemeClr val="accent5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3"/>
            <c:bubble3D val="0"/>
            <c:spPr>
              <a:solidFill>
                <a:schemeClr val="accent6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4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'gráfica 2019'!$G$110:$G$134</c:f>
              <c:strCache>
                <c:ptCount val="25"/>
                <c:pt idx="0">
                  <c:v>Erca Mat</c:v>
                </c:pt>
                <c:pt idx="1">
                  <c:v>Disan</c:v>
                </c:pt>
                <c:pt idx="2">
                  <c:v>Hjb</c:v>
                </c:pt>
                <c:pt idx="3">
                  <c:v>Trasome</c:v>
                </c:pt>
                <c:pt idx="4">
                  <c:v>Pochteca</c:v>
                </c:pt>
                <c:pt idx="5">
                  <c:v>Stepan EC</c:v>
                </c:pt>
                <c:pt idx="6">
                  <c:v>tensoquimia</c:v>
                </c:pt>
                <c:pt idx="7">
                  <c:v>DISOSA</c:v>
                </c:pt>
                <c:pt idx="8">
                  <c:v>Hidra Quim</c:v>
                </c:pt>
                <c:pt idx="9">
                  <c:v>Quimica Nueve</c:v>
                </c:pt>
                <c:pt idx="10">
                  <c:v>Aromaticos Y Quimicos Del Centro</c:v>
                </c:pt>
                <c:pt idx="11">
                  <c:v>Caliher</c:v>
                </c:pt>
                <c:pt idx="12">
                  <c:v>Austral Cosmetica</c:v>
                </c:pt>
                <c:pt idx="13">
                  <c:v>Brual</c:v>
                </c:pt>
                <c:pt idx="14">
                  <c:v>Stepan MA</c:v>
                </c:pt>
                <c:pt idx="15">
                  <c:v>Insumos A La Industria Quimica</c:v>
                </c:pt>
                <c:pt idx="16">
                  <c:v>M Chem</c:v>
                </c:pt>
                <c:pt idx="17">
                  <c:v>Mj Chemicals</c:v>
                </c:pt>
                <c:pt idx="18">
                  <c:v>Beiersdorf</c:v>
                </c:pt>
                <c:pt idx="19">
                  <c:v>Mission Hills</c:v>
                </c:pt>
                <c:pt idx="20">
                  <c:v>coty</c:v>
                </c:pt>
                <c:pt idx="21">
                  <c:v>Basf</c:v>
                </c:pt>
                <c:pt idx="22">
                  <c:v>Dps</c:v>
                </c:pt>
                <c:pt idx="23">
                  <c:v>Quimi Kao</c:v>
                </c:pt>
                <c:pt idx="24">
                  <c:v>others</c:v>
                </c:pt>
              </c:strCache>
            </c:strRef>
          </c:cat>
          <c:val>
            <c:numRef>
              <c:f>'gráfica 2019'!$H$110:$H$134</c:f>
              <c:numCache>
                <c:formatCode>#,##0.00</c:formatCode>
                <c:ptCount val="25"/>
                <c:pt idx="0">
                  <c:v>2714.3459999999991</c:v>
                </c:pt>
                <c:pt idx="1">
                  <c:v>2181.0834299999997</c:v>
                </c:pt>
                <c:pt idx="2">
                  <c:v>1834.8300000000002</c:v>
                </c:pt>
                <c:pt idx="3">
                  <c:v>1327.057</c:v>
                </c:pt>
                <c:pt idx="4" formatCode="_(* #,##0.00_);_(* \(#,##0.00\);_(* &quot;-&quot;??_);_(@_)">
                  <c:v>1210.57</c:v>
                </c:pt>
                <c:pt idx="5" formatCode="_(* #,##0.00_);_(* \(#,##0.00\);_(* &quot;-&quot;??_);_(@_)">
                  <c:v>579.69319000000007</c:v>
                </c:pt>
                <c:pt idx="6" formatCode="_(* #,##0.00_);_(* \(#,##0.00\);_(* &quot;-&quot;??_);_(@_)">
                  <c:v>552.46</c:v>
                </c:pt>
                <c:pt idx="7">
                  <c:v>410.15110000000016</c:v>
                </c:pt>
                <c:pt idx="8" formatCode="_(* #,##0.00_);_(* \(#,##0.00\);_(* &quot;-&quot;??_);_(@_)">
                  <c:v>363.18000000000006</c:v>
                </c:pt>
                <c:pt idx="9">
                  <c:v>282.49200000000002</c:v>
                </c:pt>
                <c:pt idx="10">
                  <c:v>264.64999999999998</c:v>
                </c:pt>
                <c:pt idx="11" formatCode="_(* #,##0.00_);_(* \(#,##0.00\);_(* &quot;-&quot;??_);_(@_)">
                  <c:v>240.15440000000001</c:v>
                </c:pt>
                <c:pt idx="12" formatCode="_(* #,##0.00_);_(* \(#,##0.00\);_(* &quot;-&quot;??_);_(@_)">
                  <c:v>239.57</c:v>
                </c:pt>
                <c:pt idx="13">
                  <c:v>220.22</c:v>
                </c:pt>
                <c:pt idx="14" formatCode="_(* #,##0.00_);_(* \(#,##0.00\);_(* &quot;-&quot;??_);_(@_)">
                  <c:v>219.73815000000005</c:v>
                </c:pt>
                <c:pt idx="15">
                  <c:v>181.70099999999999</c:v>
                </c:pt>
                <c:pt idx="16">
                  <c:v>175.38399999999999</c:v>
                </c:pt>
                <c:pt idx="17">
                  <c:v>172.53</c:v>
                </c:pt>
                <c:pt idx="18" formatCode="_(* #,##0.00_);_(* \(#,##0.00\);_(* &quot;-&quot;??_);_(@_)">
                  <c:v>159.23840000000001</c:v>
                </c:pt>
                <c:pt idx="19" formatCode="_(* #,##0.00_);_(* \(#,##0.00\);_(* &quot;-&quot;??_);_(@_)">
                  <c:v>152.05000000000001</c:v>
                </c:pt>
                <c:pt idx="20" formatCode="_(* #,##0.00_);_(* \(#,##0.00\);_(* &quot;-&quot;??_);_(@_)">
                  <c:v>126.12</c:v>
                </c:pt>
                <c:pt idx="21">
                  <c:v>119.14</c:v>
                </c:pt>
                <c:pt idx="22">
                  <c:v>100.776</c:v>
                </c:pt>
                <c:pt idx="23" formatCode="_(* #,##0.00_);_(* \(#,##0.00\);_(* &quot;-&quot;??_);_(@_)">
                  <c:v>97.408000000000001</c:v>
                </c:pt>
                <c:pt idx="24">
                  <c:v>642.24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8045675375612091"/>
          <c:y val="7.5479023269733078E-4"/>
          <c:w val="0.30856556555943521"/>
          <c:h val="0.9992452097673026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size 1 277 Mton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29C-4F07-BF59-340BCA9545C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829C-4F07-BF59-340BCA9545C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829C-4F07-BF59-340BCA9545C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829C-4F07-BF59-340BCA9545C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Hoja2!$B$4:$B$7</c:f>
              <c:strCache>
                <c:ptCount val="4"/>
                <c:pt idx="0">
                  <c:v>Stepan</c:v>
                </c:pt>
                <c:pt idx="1">
                  <c:v>Grupo International De Suministros</c:v>
                </c:pt>
                <c:pt idx="2">
                  <c:v>Lubricantes Fuchs</c:v>
                </c:pt>
                <c:pt idx="3">
                  <c:v>Brenntag </c:v>
                </c:pt>
              </c:strCache>
            </c:strRef>
          </c:cat>
          <c:val>
            <c:numRef>
              <c:f>Hoja2!$J$4:$J$7</c:f>
              <c:numCache>
                <c:formatCode>_(* #,##0.00_);_(* \(#,##0.00\);_(* "-"??_);_(@_)</c:formatCode>
                <c:ptCount val="4"/>
                <c:pt idx="0">
                  <c:v>690.51</c:v>
                </c:pt>
                <c:pt idx="1">
                  <c:v>549.77600000000007</c:v>
                </c:pt>
                <c:pt idx="2">
                  <c:v>36.698999999999998</c:v>
                </c:pt>
                <c:pt idx="3">
                  <c:v>8.2100000000000003E-3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829C-4F07-BF59-340BCA9545CA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2019</a:t>
            </a:r>
            <a:r>
              <a:rPr lang="en-US" baseline="0"/>
              <a:t> imports 1, 179 Mton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'gráficas 2019'!$AA$3:$AA$6</c:f>
              <c:strCache>
                <c:ptCount val="4"/>
                <c:pt idx="0">
                  <c:v>Stepan MA</c:v>
                </c:pt>
                <c:pt idx="1">
                  <c:v>Grupo International De Suministros</c:v>
                </c:pt>
                <c:pt idx="2">
                  <c:v>Stephan EC</c:v>
                </c:pt>
                <c:pt idx="3">
                  <c:v>Lubricantes Fuchs De Mexico</c:v>
                </c:pt>
              </c:strCache>
            </c:strRef>
          </c:cat>
          <c:val>
            <c:numRef>
              <c:f>'gráficas 2019'!$AB$3:$AB$6</c:f>
              <c:numCache>
                <c:formatCode>_(* #,##0.00_);_(* \(#,##0.00\);_(* "-"??_);_(@_)</c:formatCode>
                <c:ptCount val="4"/>
                <c:pt idx="0">
                  <c:v>648.56604000000016</c:v>
                </c:pt>
                <c:pt idx="1">
                  <c:v>294.91200000000003</c:v>
                </c:pt>
                <c:pt idx="2">
                  <c:v>216.93774999999997</c:v>
                </c:pt>
                <c:pt idx="3">
                  <c:v>18.643999999999998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2000</a:t>
            </a:r>
            <a:r>
              <a:rPr lang="en-US" baseline="0" dirty="0"/>
              <a:t> – 2018</a:t>
            </a:r>
            <a:endParaRPr lang="en-US" dirty="0"/>
          </a:p>
        </c:rich>
      </c:tx>
      <c:layout/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miles de toneladas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'2000-2018'!$B$6:$T$6</c:f>
              <c:numCache>
                <c:formatCode>General</c:formatCode>
                <c:ptCount val="19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  <c:pt idx="16">
                  <c:v>2016</c:v>
                </c:pt>
                <c:pt idx="17">
                  <c:v>2017</c:v>
                </c:pt>
                <c:pt idx="18">
                  <c:v>2018</c:v>
                </c:pt>
              </c:numCache>
            </c:numRef>
          </c:cat>
          <c:val>
            <c:numRef>
              <c:f>'2000-2018'!$B$9:$T$9</c:f>
              <c:numCache>
                <c:formatCode>_(* #,##0.00_);_(* \(#,##0.00\);_(* "-"??_);_(@_)</c:formatCode>
                <c:ptCount val="19"/>
                <c:pt idx="0">
                  <c:v>315975.49099999998</c:v>
                </c:pt>
                <c:pt idx="1">
                  <c:v>317389.49300000002</c:v>
                </c:pt>
                <c:pt idx="2">
                  <c:v>330912.34199999995</c:v>
                </c:pt>
                <c:pt idx="3">
                  <c:v>330509.95</c:v>
                </c:pt>
                <c:pt idx="4">
                  <c:v>328189.84999999998</c:v>
                </c:pt>
                <c:pt idx="5">
                  <c:v>324309.70999999996</c:v>
                </c:pt>
                <c:pt idx="6">
                  <c:v>383707.83909999998</c:v>
                </c:pt>
                <c:pt idx="7">
                  <c:v>365435.18900000001</c:v>
                </c:pt>
                <c:pt idx="8">
                  <c:v>402919.30829999998</c:v>
                </c:pt>
                <c:pt idx="9">
                  <c:v>333447.81</c:v>
                </c:pt>
                <c:pt idx="10">
                  <c:v>431664.10009999992</c:v>
                </c:pt>
                <c:pt idx="11">
                  <c:v>408607.9</c:v>
                </c:pt>
                <c:pt idx="12">
                  <c:v>401167.99</c:v>
                </c:pt>
                <c:pt idx="13">
                  <c:v>424421.85</c:v>
                </c:pt>
                <c:pt idx="14">
                  <c:v>405886.06</c:v>
                </c:pt>
                <c:pt idx="15">
                  <c:v>398481.41</c:v>
                </c:pt>
                <c:pt idx="16">
                  <c:v>348848.8</c:v>
                </c:pt>
                <c:pt idx="17">
                  <c:v>254388.736</c:v>
                </c:pt>
                <c:pt idx="18">
                  <c:v>261368.61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36A-43A3-B12B-BA3909CF9C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20941496"/>
        <c:axId val="320938752"/>
      </c:barChart>
      <c:lineChart>
        <c:grouping val="standard"/>
        <c:varyColors val="0"/>
        <c:ser>
          <c:idx val="1"/>
          <c:order val="1"/>
          <c:tx>
            <c:strRef>
              <c:f>'2000-2018'!$A$24</c:f>
              <c:strCache>
                <c:ptCount val="1"/>
                <c:pt idx="0">
                  <c:v>mxn/kg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'2000-2018'!$B$6:$T$6</c:f>
              <c:numCache>
                <c:formatCode>General</c:formatCode>
                <c:ptCount val="19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  <c:pt idx="16">
                  <c:v>2016</c:v>
                </c:pt>
                <c:pt idx="17">
                  <c:v>2017</c:v>
                </c:pt>
                <c:pt idx="18">
                  <c:v>2018</c:v>
                </c:pt>
              </c:numCache>
            </c:numRef>
          </c:cat>
          <c:val>
            <c:numRef>
              <c:f>'2000-2018'!$B$24:$T$24</c:f>
              <c:numCache>
                <c:formatCode>_("$"* #,##0.00_);_("$"* \(#,##0.00\);_("$"* "-"??_);_(@_)</c:formatCode>
                <c:ptCount val="19"/>
                <c:pt idx="0">
                  <c:v>4.810285311211052</c:v>
                </c:pt>
                <c:pt idx="1">
                  <c:v>4.279352121401196</c:v>
                </c:pt>
                <c:pt idx="2">
                  <c:v>3.8117104093083354</c:v>
                </c:pt>
                <c:pt idx="3">
                  <c:v>6.1425941724901172</c:v>
                </c:pt>
                <c:pt idx="4">
                  <c:v>8.8292146513062484</c:v>
                </c:pt>
                <c:pt idx="5">
                  <c:v>9.3730516614504076</c:v>
                </c:pt>
                <c:pt idx="6">
                  <c:v>8.7268576281479451</c:v>
                </c:pt>
                <c:pt idx="7">
                  <c:v>9.3893054708806361</c:v>
                </c:pt>
                <c:pt idx="8">
                  <c:v>10.893465242653404</c:v>
                </c:pt>
                <c:pt idx="9">
                  <c:v>8.3380824035401542</c:v>
                </c:pt>
                <c:pt idx="10">
                  <c:v>9.8437814709993763</c:v>
                </c:pt>
                <c:pt idx="11">
                  <c:v>10.9558320275746</c:v>
                </c:pt>
                <c:pt idx="12">
                  <c:v>10.824339993053782</c:v>
                </c:pt>
                <c:pt idx="13">
                  <c:v>10.893967168089956</c:v>
                </c:pt>
                <c:pt idx="14">
                  <c:v>11.148271252158795</c:v>
                </c:pt>
                <c:pt idx="15">
                  <c:v>11.909437683353913</c:v>
                </c:pt>
                <c:pt idx="16">
                  <c:v>13.039586850721573</c:v>
                </c:pt>
                <c:pt idx="17">
                  <c:v>16.819675071934004</c:v>
                </c:pt>
                <c:pt idx="18">
                  <c:v>18.042277713953482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336A-43A3-B12B-BA3909CF9C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20943064"/>
        <c:axId val="320936792"/>
      </c:lineChart>
      <c:catAx>
        <c:axId val="3209414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0938752"/>
        <c:crosses val="autoZero"/>
        <c:auto val="1"/>
        <c:lblAlgn val="ctr"/>
        <c:lblOffset val="100"/>
        <c:noMultiLvlLbl val="0"/>
      </c:catAx>
      <c:valAx>
        <c:axId val="320938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Mton</a:t>
                </a:r>
                <a:endParaRPr lang="en-US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0941496"/>
        <c:crosses val="autoZero"/>
        <c:crossBetween val="between"/>
      </c:valAx>
      <c:valAx>
        <c:axId val="320936792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Mxn</a:t>
                </a:r>
                <a:r>
                  <a:rPr lang="en-US" dirty="0"/>
                  <a:t>/kg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0943064"/>
        <c:crosses val="max"/>
        <c:crossBetween val="between"/>
      </c:valAx>
      <c:catAx>
        <c:axId val="32094306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2093679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jp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AF7D6FA6-9D68-BA47-BBAB-6FF859A4DF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46422" y="958714"/>
            <a:ext cx="2743200" cy="6217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9CC2CFA-6FF4-7A4F-854B-50CC42E173F2}"/>
              </a:ext>
            </a:extLst>
          </p:cNvPr>
          <p:cNvSpPr/>
          <p:nvPr userDrawn="1"/>
        </p:nvSpPr>
        <p:spPr>
          <a:xfrm>
            <a:off x="0" y="6236045"/>
            <a:ext cx="9144000" cy="6219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883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655679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597130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25867D5F-A40C-D242-AB05-863C6FE60C6A}"/>
              </a:ext>
            </a:extLst>
          </p:cNvPr>
          <p:cNvSpPr/>
          <p:nvPr userDrawn="1"/>
        </p:nvSpPr>
        <p:spPr>
          <a:xfrm>
            <a:off x="0" y="6236045"/>
            <a:ext cx="9144000" cy="6219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rgbClr val="FFFFF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CEADAF7F-4EEF-2C44-BBE3-B39FD83627C7}"/>
              </a:ext>
            </a:extLst>
          </p:cNvPr>
          <p:cNvSpPr/>
          <p:nvPr userDrawn="1"/>
        </p:nvSpPr>
        <p:spPr>
          <a:xfrm>
            <a:off x="0" y="1787611"/>
            <a:ext cx="9144000" cy="44484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1903A633-8AF8-034D-BDD3-8B35D8F79B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</a:blip>
          <a:srcRect l="17833" t="15889" b="19333"/>
          <a:stretch/>
        </p:blipFill>
        <p:spPr>
          <a:xfrm>
            <a:off x="3275035" y="2276734"/>
            <a:ext cx="5868965" cy="3470189"/>
          </a:xfrm>
          <a:prstGeom prst="rect">
            <a:avLst/>
          </a:prstGeom>
        </p:spPr>
      </p:pic>
      <p:sp>
        <p:nvSpPr>
          <p:cNvPr id="7" name="Date Placeholder 3">
            <a:extLst>
              <a:ext uri="{FF2B5EF4-FFF2-40B4-BE49-F238E27FC236}">
                <a16:creationId xmlns="" xmlns:a16="http://schemas.microsoft.com/office/drawing/2014/main" id="{ACC0918D-CCEE-9F47-B81F-77E4156954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70357" y="6356353"/>
            <a:ext cx="154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="" xmlns:a16="http://schemas.microsoft.com/office/drawing/2014/main" id="{6D01DF3C-9567-0E4C-AE93-FCE4B80503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12325" y="6356353"/>
            <a:ext cx="50580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="" xmlns:a16="http://schemas.microsoft.com/office/drawing/2014/main" id="{AF1BAD7B-B8F7-CF40-9DF4-131DC8B848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13406" y="6356353"/>
            <a:ext cx="4587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1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DF47FDAE-A447-504C-9274-C9B08C24BFE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46422" y="958714"/>
            <a:ext cx="2743200" cy="621792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="" xmlns:a16="http://schemas.microsoft.com/office/drawing/2014/main" id="{C30BF247-581D-3448-B90F-9AC3DE38A5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6423" y="1787611"/>
            <a:ext cx="6711778" cy="221761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7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="" xmlns:a16="http://schemas.microsoft.com/office/drawing/2014/main" id="{6BCB154D-B79D-1848-9755-6A6AF1E030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6423" y="4005225"/>
            <a:ext cx="6711778" cy="1252577"/>
          </a:xfrm>
          <a:prstGeom prst="rect">
            <a:avLst/>
          </a:prstGeom>
        </p:spPr>
        <p:txBody>
          <a:bodyPr>
            <a:normAutofit/>
          </a:bodyPr>
          <a:lstStyle>
            <a:lvl1pPr marL="4763" indent="0" algn="l">
              <a:buNone/>
              <a:tabLst/>
              <a:defRPr sz="15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09493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AF7D6FA6-9D68-BA47-BBAB-6FF859A4DF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46422" y="958714"/>
            <a:ext cx="2743200" cy="62179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F9CC2CFA-6FF4-7A4F-854B-50CC42E173F2}"/>
              </a:ext>
            </a:extLst>
          </p:cNvPr>
          <p:cNvSpPr/>
          <p:nvPr userDrawn="1"/>
        </p:nvSpPr>
        <p:spPr>
          <a:xfrm>
            <a:off x="0" y="6236043"/>
            <a:ext cx="9144000" cy="6219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46422" y="1787611"/>
            <a:ext cx="6711778" cy="221761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46422" y="4005223"/>
            <a:ext cx="6711778" cy="1252577"/>
          </a:xfrm>
          <a:prstGeom prst="rect">
            <a:avLst/>
          </a:prstGeom>
        </p:spPr>
        <p:txBody>
          <a:bodyPr>
            <a:normAutofit/>
          </a:bodyPr>
          <a:lstStyle>
            <a:lvl1pPr marL="6350" indent="0" algn="l">
              <a:buNone/>
              <a:tabLst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="" xmlns:a16="http://schemas.microsoft.com/office/drawing/2014/main" id="{0587BC23-23F9-6043-B082-A878B2AD0F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70357" y="6356351"/>
            <a:ext cx="154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="" xmlns:a16="http://schemas.microsoft.com/office/drawing/2014/main" id="{77613F68-8DB6-354B-BB8A-30954EE347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12324" y="6356351"/>
            <a:ext cx="50580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="" xmlns:a16="http://schemas.microsoft.com/office/drawing/2014/main" id="{DB4021CE-CD9F-2244-8973-EA1601D45A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13405" y="6356351"/>
            <a:ext cx="4587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522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7425"/>
            <a:ext cx="8592255" cy="903451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" y="1246910"/>
            <a:ext cx="8592254" cy="493005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962D25FA-ECA3-0D4E-9B21-80DBC00455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4320" y="6394099"/>
            <a:ext cx="1277767" cy="289627"/>
          </a:xfrm>
          <a:prstGeom prst="rect">
            <a:avLst/>
          </a:prstGeom>
        </p:spPr>
      </p:pic>
      <p:sp>
        <p:nvSpPr>
          <p:cNvPr id="11" name="Date Placeholder 3">
            <a:extLst>
              <a:ext uri="{FF2B5EF4-FFF2-40B4-BE49-F238E27FC236}">
                <a16:creationId xmlns="" xmlns:a16="http://schemas.microsoft.com/office/drawing/2014/main" id="{093E7F56-4A08-F14B-891B-95529E00AF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70357" y="6356351"/>
            <a:ext cx="154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="" xmlns:a16="http://schemas.microsoft.com/office/drawing/2014/main" id="{C2C0CE8A-EE58-184D-BEEF-06B834A5C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12324" y="6356351"/>
            <a:ext cx="50580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E4685E19-CB85-6244-9F91-54153A5CB9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13405" y="6356351"/>
            <a:ext cx="4587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B197625E-FC74-6F4D-9BE1-2D848DE184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758952"/>
            <a:ext cx="8591550" cy="282575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 marL="228600" indent="0">
              <a:buNone/>
              <a:defRPr/>
            </a:lvl2pPr>
            <a:lvl3pPr marL="458788" indent="0">
              <a:buNone/>
              <a:defRPr/>
            </a:lvl3pPr>
            <a:lvl4pPr marL="687388" indent="0">
              <a:buNone/>
              <a:defRPr/>
            </a:lvl4pPr>
            <a:lvl5pPr marL="917575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39712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25867D5F-A40C-D242-AB05-863C6FE60C6A}"/>
              </a:ext>
            </a:extLst>
          </p:cNvPr>
          <p:cNvSpPr/>
          <p:nvPr userDrawn="1"/>
        </p:nvSpPr>
        <p:spPr>
          <a:xfrm>
            <a:off x="0" y="6236043"/>
            <a:ext cx="9144000" cy="6219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CEADAF7F-4EEF-2C44-BBE3-B39FD83627C7}"/>
              </a:ext>
            </a:extLst>
          </p:cNvPr>
          <p:cNvSpPr/>
          <p:nvPr userDrawn="1"/>
        </p:nvSpPr>
        <p:spPr>
          <a:xfrm>
            <a:off x="0" y="1787611"/>
            <a:ext cx="9144000" cy="44484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1903A633-8AF8-034D-BDD3-8B35D8F79B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</a:blip>
          <a:srcRect l="17833" t="15889" b="19333"/>
          <a:stretch/>
        </p:blipFill>
        <p:spPr>
          <a:xfrm>
            <a:off x="3275034" y="2276732"/>
            <a:ext cx="5868965" cy="3470189"/>
          </a:xfrm>
          <a:prstGeom prst="rect">
            <a:avLst/>
          </a:prstGeom>
        </p:spPr>
      </p:pic>
      <p:sp>
        <p:nvSpPr>
          <p:cNvPr id="7" name="Date Placeholder 3">
            <a:extLst>
              <a:ext uri="{FF2B5EF4-FFF2-40B4-BE49-F238E27FC236}">
                <a16:creationId xmlns="" xmlns:a16="http://schemas.microsoft.com/office/drawing/2014/main" id="{ACC0918D-CCEE-9F47-B81F-77E4156954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70357" y="6356351"/>
            <a:ext cx="154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="" xmlns:a16="http://schemas.microsoft.com/office/drawing/2014/main" id="{6D01DF3C-9567-0E4C-AE93-FCE4B80503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12324" y="6356351"/>
            <a:ext cx="50580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="" xmlns:a16="http://schemas.microsoft.com/office/drawing/2014/main" id="{AF1BAD7B-B8F7-CF40-9DF4-131DC8B848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13405" y="6356351"/>
            <a:ext cx="4587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DF47FDAE-A447-504C-9274-C9B08C24BFE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46422" y="958714"/>
            <a:ext cx="2743200" cy="621792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="" xmlns:a16="http://schemas.microsoft.com/office/drawing/2014/main" id="{C30BF247-581D-3448-B90F-9AC3DE38A5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6422" y="1787611"/>
            <a:ext cx="6711778" cy="221761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="" xmlns:a16="http://schemas.microsoft.com/office/drawing/2014/main" id="{6BCB154D-B79D-1848-9755-6A6AF1E030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6422" y="4005223"/>
            <a:ext cx="6711778" cy="1252577"/>
          </a:xfrm>
          <a:prstGeom prst="rect">
            <a:avLst/>
          </a:prstGeom>
        </p:spPr>
        <p:txBody>
          <a:bodyPr>
            <a:normAutofit/>
          </a:bodyPr>
          <a:lstStyle>
            <a:lvl1pPr marL="6350" indent="0" algn="l">
              <a:buNone/>
              <a:tabLst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782459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053" y="272053"/>
            <a:ext cx="8600097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="" xmlns:a16="http://schemas.microsoft.com/office/drawing/2014/main" id="{CAC6BDC9-849D-5245-9FC4-CD6E3D9FB4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70357" y="6356351"/>
            <a:ext cx="154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="" xmlns:a16="http://schemas.microsoft.com/office/drawing/2014/main" id="{C326D05B-8F8E-AA46-B38B-D045ED0E23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12324" y="6356351"/>
            <a:ext cx="50580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="" xmlns:a16="http://schemas.microsoft.com/office/drawing/2014/main" id="{00F6AD46-0FBC-7043-AB21-0CBCB2F34D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13405" y="6356351"/>
            <a:ext cx="4587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="" xmlns:a16="http://schemas.microsoft.com/office/drawing/2014/main" id="{942C896C-4E8A-A54E-8471-409EA5CC08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758952"/>
            <a:ext cx="8591550" cy="282575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 marL="228600" indent="0">
              <a:buNone/>
              <a:defRPr/>
            </a:lvl2pPr>
            <a:lvl3pPr marL="458788" indent="0">
              <a:buNone/>
              <a:defRPr/>
            </a:lvl3pPr>
            <a:lvl4pPr marL="687388" indent="0">
              <a:buNone/>
              <a:defRPr/>
            </a:lvl4pPr>
            <a:lvl5pPr marL="917575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31494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="" xmlns:a16="http://schemas.microsoft.com/office/drawing/2014/main" id="{23A3376C-BE96-434C-88F5-FD44339164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70357" y="6356351"/>
            <a:ext cx="154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="" xmlns:a16="http://schemas.microsoft.com/office/drawing/2014/main" id="{2C6D20BB-570C-E748-86D6-F4D56D13DD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12324" y="6356351"/>
            <a:ext cx="50580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="" xmlns:a16="http://schemas.microsoft.com/office/drawing/2014/main" id="{E782404E-7657-AC45-BCC2-43FD3A6A3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13405" y="6356351"/>
            <a:ext cx="4587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137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023693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25867D5F-A40C-D242-AB05-863C6FE60C6A}"/>
              </a:ext>
            </a:extLst>
          </p:cNvPr>
          <p:cNvSpPr/>
          <p:nvPr userDrawn="1"/>
        </p:nvSpPr>
        <p:spPr>
          <a:xfrm>
            <a:off x="0" y="6236045"/>
            <a:ext cx="9144000" cy="6219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CEADAF7F-4EEF-2C44-BBE3-B39FD83627C7}"/>
              </a:ext>
            </a:extLst>
          </p:cNvPr>
          <p:cNvSpPr/>
          <p:nvPr userDrawn="1"/>
        </p:nvSpPr>
        <p:spPr>
          <a:xfrm>
            <a:off x="0" y="1787611"/>
            <a:ext cx="9144000" cy="44484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rgbClr val="FF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1903A633-8AF8-034D-BDD3-8B35D8F79B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</a:blip>
          <a:srcRect l="17833" t="15889" b="19333"/>
          <a:stretch/>
        </p:blipFill>
        <p:spPr>
          <a:xfrm>
            <a:off x="3275035" y="2276734"/>
            <a:ext cx="5868965" cy="34701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DF47FDAE-A447-504C-9274-C9B08C24BFE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46422" y="958714"/>
            <a:ext cx="2743200" cy="62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969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336713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022137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032725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072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8383372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145305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38BA10C8-E684-3A46-A40B-6F8BB84630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alphaModFix amt="40000"/>
          </a:blip>
          <a:srcRect t="10577" r="18403"/>
          <a:stretch/>
        </p:blipFill>
        <p:spPr>
          <a:xfrm>
            <a:off x="5841580" y="2"/>
            <a:ext cx="3302420" cy="121393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2FE7A6B9-DB95-BA4C-A361-1807232919A7}"/>
              </a:ext>
            </a:extLst>
          </p:cNvPr>
          <p:cNvSpPr/>
          <p:nvPr userDrawn="1"/>
        </p:nvSpPr>
        <p:spPr>
          <a:xfrm>
            <a:off x="0" y="6236045"/>
            <a:ext cx="9144000" cy="6219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rgbClr val="FF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8B2E6135-BCEF-8C4D-A233-18167D386A25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274321" y="6394101"/>
            <a:ext cx="1277767" cy="28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645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63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38BA10C8-E684-3A46-A40B-6F8BB84630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alphaModFix amt="40000"/>
          </a:blip>
          <a:srcRect t="10577" r="18403"/>
          <a:stretch/>
        </p:blipFill>
        <p:spPr>
          <a:xfrm>
            <a:off x="5841580" y="0"/>
            <a:ext cx="3302420" cy="121393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2FE7A6B9-DB95-BA4C-A361-1807232919A7}"/>
              </a:ext>
            </a:extLst>
          </p:cNvPr>
          <p:cNvSpPr/>
          <p:nvPr userDrawn="1"/>
        </p:nvSpPr>
        <p:spPr>
          <a:xfrm>
            <a:off x="0" y="6236043"/>
            <a:ext cx="9144000" cy="6219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19" y="271849"/>
            <a:ext cx="8597831" cy="9129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19" y="1243914"/>
            <a:ext cx="8597831" cy="4933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70357" y="6356351"/>
            <a:ext cx="154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May 2019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12324" y="6356351"/>
            <a:ext cx="50580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pPr algn="l"/>
            <a:r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t>D&amp;O Underwriting Presentation - CONFIDENTIAL</a:t>
            </a:r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13405" y="6356351"/>
            <a:ext cx="4587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tx1">
                    <a:lumMod val="50000"/>
                    <a:lumOff val="50000"/>
                  </a:schemeClr>
                </a:solidFill>
                <a:latin typeface="Arial Regular"/>
              </a:defRPr>
            </a:lvl1pPr>
          </a:lstStyle>
          <a:p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‹Nº›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8B2E6135-BCEF-8C4D-A233-18167D386A25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74320" y="6394099"/>
            <a:ext cx="1277767" cy="28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57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i="0" kern="1200">
          <a:solidFill>
            <a:schemeClr val="accent5"/>
          </a:solidFill>
          <a:latin typeface="Arial Regular"/>
          <a:ea typeface="+mj-ea"/>
          <a:cs typeface="+mj-cs"/>
        </a:defRPr>
      </a:lvl1pPr>
    </p:titleStyle>
    <p:bodyStyle>
      <a:lvl1pPr marL="114300" indent="-1143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tabLst/>
        <a:defRPr sz="1400" b="0" i="0" kern="1200">
          <a:solidFill>
            <a:schemeClr val="tx1">
              <a:lumMod val="75000"/>
              <a:lumOff val="25000"/>
            </a:schemeClr>
          </a:solidFill>
          <a:latin typeface="Arial Regular"/>
          <a:ea typeface="+mn-ea"/>
          <a:cs typeface="+mn-cs"/>
        </a:defRPr>
      </a:lvl1pPr>
      <a:lvl2pPr marL="342900" indent="-1143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b="0" i="0" kern="1200">
          <a:solidFill>
            <a:schemeClr val="tx1">
              <a:lumMod val="75000"/>
              <a:lumOff val="25000"/>
            </a:schemeClr>
          </a:solidFill>
          <a:latin typeface="Arial Regular"/>
          <a:ea typeface="+mn-ea"/>
          <a:cs typeface="+mn-cs"/>
        </a:defRPr>
      </a:lvl2pPr>
      <a:lvl3pPr marL="573088" indent="-1143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b="0" i="0" kern="1200">
          <a:solidFill>
            <a:schemeClr val="tx1">
              <a:lumMod val="75000"/>
              <a:lumOff val="25000"/>
            </a:schemeClr>
          </a:solidFill>
          <a:latin typeface="Arial Regular"/>
          <a:ea typeface="+mn-ea"/>
          <a:cs typeface="+mn-cs"/>
        </a:defRPr>
      </a:lvl3pPr>
      <a:lvl4pPr marL="801688" indent="-1143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b="0" i="0" kern="1200">
          <a:solidFill>
            <a:schemeClr val="tx1">
              <a:lumMod val="75000"/>
              <a:lumOff val="25000"/>
            </a:schemeClr>
          </a:solidFill>
          <a:latin typeface="Arial Regular"/>
          <a:ea typeface="+mn-ea"/>
          <a:cs typeface="+mn-cs"/>
        </a:defRPr>
      </a:lvl4pPr>
      <a:lvl5pPr marL="1031875" indent="-1143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b="0" i="0" kern="1200">
          <a:solidFill>
            <a:schemeClr val="tx1">
              <a:lumMod val="75000"/>
              <a:lumOff val="25000"/>
            </a:schemeClr>
          </a:solidFill>
          <a:latin typeface="Arial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9.xml"/><Relationship Id="rId3" Type="http://schemas.openxmlformats.org/officeDocument/2006/relationships/tags" Target="../tags/tag18.xml"/><Relationship Id="rId7" Type="http://schemas.openxmlformats.org/officeDocument/2006/relationships/chart" Target="../charts/chart18.xml"/><Relationship Id="rId2" Type="http://schemas.openxmlformats.org/officeDocument/2006/relationships/tags" Target="../tags/tag1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9.bin"/><Relationship Id="rId4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1.xml"/><Relationship Id="rId3" Type="http://schemas.openxmlformats.org/officeDocument/2006/relationships/tags" Target="../tags/tag20.xml"/><Relationship Id="rId7" Type="http://schemas.openxmlformats.org/officeDocument/2006/relationships/chart" Target="../charts/chart20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0.bin"/><Relationship Id="rId4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3.xml"/><Relationship Id="rId3" Type="http://schemas.openxmlformats.org/officeDocument/2006/relationships/tags" Target="../tags/tag22.xml"/><Relationship Id="rId7" Type="http://schemas.openxmlformats.org/officeDocument/2006/relationships/chart" Target="../charts/chart22.xml"/><Relationship Id="rId2" Type="http://schemas.openxmlformats.org/officeDocument/2006/relationships/tags" Target="../tags/tag2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1.bin"/><Relationship Id="rId4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5.xml"/><Relationship Id="rId3" Type="http://schemas.openxmlformats.org/officeDocument/2006/relationships/tags" Target="../tags/tag24.xml"/><Relationship Id="rId7" Type="http://schemas.openxmlformats.org/officeDocument/2006/relationships/chart" Target="../charts/chart24.xml"/><Relationship Id="rId2" Type="http://schemas.openxmlformats.org/officeDocument/2006/relationships/tags" Target="../tags/tag2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2.bin"/><Relationship Id="rId10" Type="http://schemas.openxmlformats.org/officeDocument/2006/relationships/chart" Target="../charts/chart27.xml"/><Relationship Id="rId4" Type="http://schemas.openxmlformats.org/officeDocument/2006/relationships/slideLayout" Target="../slideLayouts/slideLayout14.xml"/><Relationship Id="rId9" Type="http://schemas.openxmlformats.org/officeDocument/2006/relationships/chart" Target="../charts/chart2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9.xml"/><Relationship Id="rId3" Type="http://schemas.openxmlformats.org/officeDocument/2006/relationships/tags" Target="../tags/tag26.xml"/><Relationship Id="rId7" Type="http://schemas.openxmlformats.org/officeDocument/2006/relationships/chart" Target="../charts/chart28.xml"/><Relationship Id="rId2" Type="http://schemas.openxmlformats.org/officeDocument/2006/relationships/tags" Target="../tags/tag25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3.bin"/><Relationship Id="rId4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1.xml"/><Relationship Id="rId3" Type="http://schemas.openxmlformats.org/officeDocument/2006/relationships/tags" Target="../tags/tag28.xml"/><Relationship Id="rId7" Type="http://schemas.openxmlformats.org/officeDocument/2006/relationships/chart" Target="../charts/chart30.xml"/><Relationship Id="rId2" Type="http://schemas.openxmlformats.org/officeDocument/2006/relationships/tags" Target="../tags/tag27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4.bin"/><Relationship Id="rId4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3.xml"/><Relationship Id="rId3" Type="http://schemas.openxmlformats.org/officeDocument/2006/relationships/tags" Target="../tags/tag30.xml"/><Relationship Id="rId7" Type="http://schemas.openxmlformats.org/officeDocument/2006/relationships/chart" Target="../charts/chart32.xml"/><Relationship Id="rId2" Type="http://schemas.openxmlformats.org/officeDocument/2006/relationships/tags" Target="../tags/tag29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5.bin"/><Relationship Id="rId4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5.xml"/><Relationship Id="rId3" Type="http://schemas.openxmlformats.org/officeDocument/2006/relationships/tags" Target="../tags/tag32.xml"/><Relationship Id="rId7" Type="http://schemas.openxmlformats.org/officeDocument/2006/relationships/chart" Target="../charts/chart34.xml"/><Relationship Id="rId2" Type="http://schemas.openxmlformats.org/officeDocument/2006/relationships/tags" Target="../tags/tag31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6.bin"/><Relationship Id="rId4" Type="http://schemas.openxmlformats.org/officeDocument/2006/relationships/slideLayout" Target="../slideLayouts/slideLayout14.xml"/><Relationship Id="rId9" Type="http://schemas.openxmlformats.org/officeDocument/2006/relationships/chart" Target="../charts/chart3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8.xml"/><Relationship Id="rId3" Type="http://schemas.openxmlformats.org/officeDocument/2006/relationships/tags" Target="../tags/tag34.xml"/><Relationship Id="rId7" Type="http://schemas.openxmlformats.org/officeDocument/2006/relationships/chart" Target="../charts/chart37.xml"/><Relationship Id="rId2" Type="http://schemas.openxmlformats.org/officeDocument/2006/relationships/tags" Target="../tags/tag33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7.bin"/><Relationship Id="rId4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0.xml"/><Relationship Id="rId3" Type="http://schemas.openxmlformats.org/officeDocument/2006/relationships/tags" Target="../tags/tag36.xml"/><Relationship Id="rId7" Type="http://schemas.openxmlformats.org/officeDocument/2006/relationships/chart" Target="../charts/chart39.xml"/><Relationship Id="rId2" Type="http://schemas.openxmlformats.org/officeDocument/2006/relationships/tags" Target="../tags/tag35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8.bin"/><Relationship Id="rId4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tags" Target="../tags/tag2.xml"/><Relationship Id="rId7" Type="http://schemas.openxmlformats.org/officeDocument/2006/relationships/chart" Target="../charts/chart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2.xml"/><Relationship Id="rId3" Type="http://schemas.openxmlformats.org/officeDocument/2006/relationships/tags" Target="../tags/tag38.xml"/><Relationship Id="rId7" Type="http://schemas.openxmlformats.org/officeDocument/2006/relationships/chart" Target="../charts/chart41.xml"/><Relationship Id="rId2" Type="http://schemas.openxmlformats.org/officeDocument/2006/relationships/tags" Target="../tags/tag37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9.bin"/><Relationship Id="rId4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4.xml"/><Relationship Id="rId3" Type="http://schemas.openxmlformats.org/officeDocument/2006/relationships/tags" Target="../tags/tag40.xml"/><Relationship Id="rId7" Type="http://schemas.openxmlformats.org/officeDocument/2006/relationships/chart" Target="../charts/chart43.xml"/><Relationship Id="rId2" Type="http://schemas.openxmlformats.org/officeDocument/2006/relationships/tags" Target="../tags/tag39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20.bin"/><Relationship Id="rId4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6.xml"/><Relationship Id="rId3" Type="http://schemas.openxmlformats.org/officeDocument/2006/relationships/tags" Target="../tags/tag42.xml"/><Relationship Id="rId7" Type="http://schemas.openxmlformats.org/officeDocument/2006/relationships/chart" Target="../charts/chart45.xml"/><Relationship Id="rId2" Type="http://schemas.openxmlformats.org/officeDocument/2006/relationships/tags" Target="../tags/tag41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21.bin"/><Relationship Id="rId4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.xml"/><Relationship Id="rId3" Type="http://schemas.openxmlformats.org/officeDocument/2006/relationships/tags" Target="../tags/tag4.xml"/><Relationship Id="rId7" Type="http://schemas.openxmlformats.org/officeDocument/2006/relationships/chart" Target="../charts/chart3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6.xml"/><Relationship Id="rId3" Type="http://schemas.openxmlformats.org/officeDocument/2006/relationships/tags" Target="../tags/tag6.xml"/><Relationship Id="rId7" Type="http://schemas.openxmlformats.org/officeDocument/2006/relationships/chart" Target="../charts/chart5.xml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.bin"/><Relationship Id="rId4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8.xml"/><Relationship Id="rId3" Type="http://schemas.openxmlformats.org/officeDocument/2006/relationships/tags" Target="../tags/tag8.xml"/><Relationship Id="rId7" Type="http://schemas.openxmlformats.org/officeDocument/2006/relationships/chart" Target="../charts/chart7.xml"/><Relationship Id="rId2" Type="http://schemas.openxmlformats.org/officeDocument/2006/relationships/tags" Target="../tags/tag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.bin"/><Relationship Id="rId4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0.xml"/><Relationship Id="rId3" Type="http://schemas.openxmlformats.org/officeDocument/2006/relationships/tags" Target="../tags/tag10.xml"/><Relationship Id="rId7" Type="http://schemas.openxmlformats.org/officeDocument/2006/relationships/chart" Target="../charts/chart9.xml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5.bin"/><Relationship Id="rId4" Type="http://schemas.openxmlformats.org/officeDocument/2006/relationships/slideLayout" Target="../slideLayouts/slideLayout14.xml"/><Relationship Id="rId9" Type="http://schemas.openxmlformats.org/officeDocument/2006/relationships/chart" Target="../charts/chart1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3.xml"/><Relationship Id="rId3" Type="http://schemas.openxmlformats.org/officeDocument/2006/relationships/tags" Target="../tags/tag12.xml"/><Relationship Id="rId7" Type="http://schemas.openxmlformats.org/officeDocument/2006/relationships/chart" Target="../charts/chart12.xml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6.bin"/><Relationship Id="rId4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5.xml"/><Relationship Id="rId3" Type="http://schemas.openxmlformats.org/officeDocument/2006/relationships/tags" Target="../tags/tag14.xml"/><Relationship Id="rId7" Type="http://schemas.openxmlformats.org/officeDocument/2006/relationships/chart" Target="../charts/chart14.xml"/><Relationship Id="rId2" Type="http://schemas.openxmlformats.org/officeDocument/2006/relationships/tags" Target="../tags/tag13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7.bin"/><Relationship Id="rId4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7.xml"/><Relationship Id="rId3" Type="http://schemas.openxmlformats.org/officeDocument/2006/relationships/tags" Target="../tags/tag16.xml"/><Relationship Id="rId7" Type="http://schemas.openxmlformats.org/officeDocument/2006/relationships/chart" Target="../charts/chart16.xml"/><Relationship Id="rId2" Type="http://schemas.openxmlformats.org/officeDocument/2006/relationships/tags" Target="../tags/tag15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8.bin"/><Relationship Id="rId4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6C3C0565-C184-CC47-9125-062D1ABA32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787610"/>
            <a:ext cx="9143999" cy="444843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9CB49405-7D67-A242-AD69-6DCA9018A824}"/>
              </a:ext>
            </a:extLst>
          </p:cNvPr>
          <p:cNvSpPr/>
          <p:nvPr/>
        </p:nvSpPr>
        <p:spPr>
          <a:xfrm>
            <a:off x="0" y="1787611"/>
            <a:ext cx="9143999" cy="444843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EDADEC59-8A53-9E42-A19F-71FC7AC069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17833" t="15889" b="19333"/>
          <a:stretch/>
        </p:blipFill>
        <p:spPr>
          <a:xfrm>
            <a:off x="3275034" y="2276732"/>
            <a:ext cx="5868965" cy="34701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817D3CE-7498-104D-A50C-C82B1D629A7C}"/>
              </a:ext>
            </a:extLst>
          </p:cNvPr>
          <p:cNvSpPr txBox="1"/>
          <p:nvPr/>
        </p:nvSpPr>
        <p:spPr>
          <a:xfrm>
            <a:off x="1746422" y="6401113"/>
            <a:ext cx="56972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>
                    <a:lumMod val="65000"/>
                    <a:lumOff val="3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Innovative chemical solutions for a cleaner, healthier, more energy efficient world </a:t>
            </a: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err="1"/>
              <a:t>Raw</a:t>
            </a:r>
            <a:r>
              <a:rPr lang="es-MX" dirty="0"/>
              <a:t> </a:t>
            </a:r>
            <a:r>
              <a:rPr lang="es-MX" dirty="0" err="1"/>
              <a:t>Materials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60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93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10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15011575"/>
              </p:ext>
            </p:extLst>
          </p:nvPr>
        </p:nvGraphicFramePr>
        <p:xfrm>
          <a:off x="1" y="0"/>
          <a:ext cx="4501164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5" name="Marcador de contenido 2"/>
          <p:cNvSpPr>
            <a:spLocks noGrp="1"/>
          </p:cNvSpPr>
          <p:nvPr>
            <p:ph idx="1"/>
          </p:nvPr>
        </p:nvSpPr>
        <p:spPr>
          <a:xfrm>
            <a:off x="4536584" y="3090928"/>
            <a:ext cx="4591317" cy="3142446"/>
          </a:xfrm>
        </p:spPr>
        <p:txBody>
          <a:bodyPr/>
          <a:lstStyle/>
          <a:p>
            <a:r>
              <a:rPr lang="en-US" dirty="0"/>
              <a:t>HJB cost is $0.10 </a:t>
            </a:r>
            <a:r>
              <a:rPr lang="en-US" dirty="0" err="1"/>
              <a:t>usd</a:t>
            </a:r>
            <a:r>
              <a:rPr lang="en-US" dirty="0"/>
              <a:t>/kg lower than the one from </a:t>
            </a:r>
            <a:r>
              <a:rPr lang="en-US" dirty="0" err="1"/>
              <a:t>Stepan</a:t>
            </a:r>
            <a:r>
              <a:rPr lang="en-US" dirty="0"/>
              <a:t> (0.97 </a:t>
            </a:r>
            <a:r>
              <a:rPr lang="en-US" dirty="0" err="1"/>
              <a:t>usd</a:t>
            </a:r>
            <a:r>
              <a:rPr lang="en-US" dirty="0"/>
              <a:t>/kg vs 1.07 </a:t>
            </a:r>
            <a:r>
              <a:rPr lang="en-US" dirty="0" err="1"/>
              <a:t>usd</a:t>
            </a:r>
            <a:r>
              <a:rPr lang="en-US" dirty="0"/>
              <a:t>/kg), same suppliers: </a:t>
            </a:r>
            <a:r>
              <a:rPr lang="en-US" dirty="0" smtClean="0"/>
              <a:t>huntsman, </a:t>
            </a:r>
            <a:r>
              <a:rPr lang="en-US" dirty="0" err="1" smtClean="0"/>
              <a:t>Ineos</a:t>
            </a:r>
            <a:r>
              <a:rPr lang="en-US" dirty="0" smtClean="0"/>
              <a:t> </a:t>
            </a:r>
            <a:r>
              <a:rPr lang="en-US" dirty="0"/>
              <a:t>and Dow chemical USA </a:t>
            </a:r>
          </a:p>
          <a:p>
            <a:r>
              <a:rPr lang="en-US" dirty="0"/>
              <a:t>Dow, HJB, Kao and </a:t>
            </a:r>
            <a:r>
              <a:rPr lang="en-US" dirty="0" err="1"/>
              <a:t>Stepan</a:t>
            </a:r>
            <a:r>
              <a:rPr lang="en-US" dirty="0"/>
              <a:t> owns 80% of the market </a:t>
            </a:r>
          </a:p>
          <a:p>
            <a:r>
              <a:rPr lang="en-US" dirty="0"/>
              <a:t>Imports are 13.66% lower by September 2019 vs September </a:t>
            </a:r>
            <a:r>
              <a:rPr lang="en-US" dirty="0" smtClean="0"/>
              <a:t>2018</a:t>
            </a:r>
          </a:p>
          <a:p>
            <a:r>
              <a:rPr lang="es-MX" dirty="0" err="1" smtClean="0"/>
              <a:t>Imports</a:t>
            </a:r>
            <a:r>
              <a:rPr lang="es-MX" dirty="0" smtClean="0"/>
              <a:t> </a:t>
            </a:r>
            <a:r>
              <a:rPr lang="es-MX" dirty="0" err="1" smtClean="0"/>
              <a:t>by</a:t>
            </a:r>
            <a:r>
              <a:rPr lang="es-MX" dirty="0" smtClean="0"/>
              <a:t> 2019 are 21% </a:t>
            </a:r>
            <a:r>
              <a:rPr lang="es-MX" dirty="0" err="1" smtClean="0"/>
              <a:t>smaller</a:t>
            </a:r>
            <a:r>
              <a:rPr lang="es-MX" dirty="0" smtClean="0"/>
              <a:t> tan 2018</a:t>
            </a:r>
            <a:endParaRPr lang="en-US" dirty="0"/>
          </a:p>
          <a:p>
            <a:r>
              <a:rPr lang="en-US" dirty="0"/>
              <a:t>This material is used in </a:t>
            </a:r>
            <a:r>
              <a:rPr lang="en-US" dirty="0" err="1"/>
              <a:t>Stepantex</a:t>
            </a:r>
            <a:r>
              <a:rPr lang="en-US" dirty="0"/>
              <a:t> family in MA00</a:t>
            </a:r>
          </a:p>
          <a:p>
            <a:endParaRPr lang="en-US" dirty="0"/>
          </a:p>
        </p:txBody>
      </p:sp>
      <p:sp>
        <p:nvSpPr>
          <p:cNvPr id="16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n-US" sz="2800" dirty="0" err="1"/>
              <a:t>Triethanolamine</a:t>
            </a:r>
            <a:endParaRPr lang="en-US" sz="2800" dirty="0"/>
          </a:p>
        </p:txBody>
      </p:sp>
      <p:graphicFrame>
        <p:nvGraphicFramePr>
          <p:cNvPr id="17" name="Gráfico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9987468"/>
              </p:ext>
            </p:extLst>
          </p:nvPr>
        </p:nvGraphicFramePr>
        <p:xfrm>
          <a:off x="4546242" y="0"/>
          <a:ext cx="4581657" cy="3090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6492197"/>
              </p:ext>
            </p:extLst>
          </p:nvPr>
        </p:nvGraphicFramePr>
        <p:xfrm>
          <a:off x="0" y="3090926"/>
          <a:ext cx="4565561" cy="3378292"/>
        </p:xfrm>
        <a:graphic>
          <a:graphicData uri="http://schemas.openxmlformats.org/drawingml/2006/table">
            <a:tbl>
              <a:tblPr/>
              <a:tblGrid>
                <a:gridCol w="2598345"/>
                <a:gridCol w="1967216"/>
              </a:tblGrid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s-MX" sz="10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</a:t>
                      </a:r>
                      <a:r>
                        <a:rPr lang="es-MX" sz="10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/ </a:t>
                      </a:r>
                      <a:r>
                        <a:rPr lang="es-MX" sz="1000" b="0" i="0" u="none" strike="noStrike" baseline="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supplier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Quimi Kao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 Dow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Ineos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Oxide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s-E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Dow Quimica Mexicana Sa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1.06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Union Carbide Corporation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 Dow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1.31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Dow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0.38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Hjb Quimica International S.A De C.V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 Dow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Huntsman Petrochemical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Ineos Oxide. (A Division Of Ineos Amercicas Llc)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0.89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s-E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Stepan Mexico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1.02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Huntsman Petrochemical Corp.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1.00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Dow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1.08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6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Ineos Oxide. (A Division Of Ineos Amercicas Llc)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3116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41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11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1530107"/>
              </p:ext>
            </p:extLst>
          </p:nvPr>
        </p:nvGraphicFramePr>
        <p:xfrm>
          <a:off x="20242" y="0"/>
          <a:ext cx="4525999" cy="3090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6" name="Marcador de contenido 2"/>
          <p:cNvSpPr>
            <a:spLocks noGrp="1"/>
          </p:cNvSpPr>
          <p:nvPr>
            <p:ph idx="1"/>
          </p:nvPr>
        </p:nvSpPr>
        <p:spPr>
          <a:xfrm>
            <a:off x="4605119" y="3090926"/>
            <a:ext cx="4513121" cy="3086037"/>
          </a:xfrm>
        </p:spPr>
        <p:txBody>
          <a:bodyPr/>
          <a:lstStyle/>
          <a:p>
            <a:r>
              <a:rPr lang="en-US" dirty="0" smtClean="0"/>
              <a:t>Kao </a:t>
            </a:r>
            <a:r>
              <a:rPr lang="en-US" dirty="0"/>
              <a:t>Mexico imports from Kao Chemicals (Germany and Philippines)</a:t>
            </a:r>
          </a:p>
          <a:p>
            <a:r>
              <a:rPr lang="en-US" dirty="0" err="1"/>
              <a:t>Clariant</a:t>
            </a:r>
            <a:r>
              <a:rPr lang="en-US" dirty="0"/>
              <a:t> imports from Albemarle Corporation On Behalf Of (USA) and Global Amines (China)</a:t>
            </a:r>
          </a:p>
          <a:p>
            <a:r>
              <a:rPr lang="en-US" dirty="0" err="1"/>
              <a:t>Stepan</a:t>
            </a:r>
            <a:r>
              <a:rPr lang="en-US" dirty="0"/>
              <a:t> CIF cost is the highest; from Kao 3.10 </a:t>
            </a:r>
            <a:r>
              <a:rPr lang="en-US" dirty="0" err="1"/>
              <a:t>usd</a:t>
            </a:r>
            <a:r>
              <a:rPr lang="en-US" dirty="0"/>
              <a:t> /kg, an alternative supplier could be </a:t>
            </a:r>
            <a:r>
              <a:rPr lang="en-US" dirty="0" err="1"/>
              <a:t>T</a:t>
            </a:r>
            <a:r>
              <a:rPr lang="en-US" dirty="0" err="1" smtClean="0"/>
              <a:t>aminco</a:t>
            </a:r>
            <a:r>
              <a:rPr lang="en-US" dirty="0" smtClean="0"/>
              <a:t> or Albemarle</a:t>
            </a:r>
          </a:p>
          <a:p>
            <a:r>
              <a:rPr lang="es-MX" dirty="0" err="1" smtClean="0"/>
              <a:t>Imports</a:t>
            </a:r>
            <a:r>
              <a:rPr lang="es-MX" dirty="0" smtClean="0"/>
              <a:t> </a:t>
            </a:r>
            <a:r>
              <a:rPr lang="es-MX" dirty="0" err="1" smtClean="0"/>
              <a:t>fell</a:t>
            </a:r>
            <a:r>
              <a:rPr lang="es-MX" dirty="0" smtClean="0"/>
              <a:t> </a:t>
            </a:r>
            <a:r>
              <a:rPr lang="es-MX" dirty="0" err="1" smtClean="0"/>
              <a:t>down</a:t>
            </a:r>
            <a:r>
              <a:rPr lang="es-MX" dirty="0" smtClean="0"/>
              <a:t> 40% </a:t>
            </a:r>
            <a:r>
              <a:rPr lang="es-MX" dirty="0" err="1" smtClean="0"/>
              <a:t>from</a:t>
            </a:r>
            <a:r>
              <a:rPr lang="es-MX" dirty="0" smtClean="0"/>
              <a:t> 2018 to 2019</a:t>
            </a:r>
            <a:endParaRPr lang="en-US" dirty="0" smtClean="0"/>
          </a:p>
          <a:p>
            <a:r>
              <a:rPr lang="en-US" dirty="0"/>
              <a:t>This material is used in </a:t>
            </a:r>
            <a:r>
              <a:rPr lang="en-US" dirty="0" err="1"/>
              <a:t>Amphosol</a:t>
            </a:r>
            <a:r>
              <a:rPr lang="en-US" dirty="0"/>
              <a:t> DM –X (</a:t>
            </a:r>
            <a:r>
              <a:rPr lang="en-US" dirty="0" err="1"/>
              <a:t>Loreal</a:t>
            </a:r>
            <a:r>
              <a:rPr lang="en-US" dirty="0"/>
              <a:t>) and </a:t>
            </a:r>
            <a:r>
              <a:rPr lang="en-US" dirty="0" err="1"/>
              <a:t>Ammonyx</a:t>
            </a:r>
            <a:r>
              <a:rPr lang="en-US" dirty="0"/>
              <a:t> LO special from EC00</a:t>
            </a:r>
          </a:p>
          <a:p>
            <a:endParaRPr lang="en-US" dirty="0"/>
          </a:p>
        </p:txBody>
      </p:sp>
      <p:sp>
        <p:nvSpPr>
          <p:cNvPr id="13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/>
              <a:t>Onamine</a:t>
            </a:r>
            <a:r>
              <a:rPr lang="es-MX" sz="2800" dirty="0"/>
              <a:t> 121416</a:t>
            </a:r>
            <a:endParaRPr lang="en-US" sz="2800" dirty="0"/>
          </a:p>
        </p:txBody>
      </p:sp>
      <p:graphicFrame>
        <p:nvGraphicFramePr>
          <p:cNvPr id="17" name="Tabla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7741741"/>
              </p:ext>
            </p:extLst>
          </p:nvPr>
        </p:nvGraphicFramePr>
        <p:xfrm>
          <a:off x="11985" y="3095821"/>
          <a:ext cx="4508500" cy="2352675"/>
        </p:xfrm>
        <a:graphic>
          <a:graphicData uri="http://schemas.openxmlformats.org/drawingml/2006/table">
            <a:tbl>
              <a:tblPr/>
              <a:tblGrid>
                <a:gridCol w="2832100"/>
                <a:gridCol w="1676400"/>
              </a:tblGrid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 / supplier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Quimi Kao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2.74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Kao Chemicals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2.46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Pilipinas Kao Inc.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3.89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Kao Specialities Americas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2.66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Thor Quimicos De Mexico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2.83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Kao Chemicals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2.89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Taminco Us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2.73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Clariant (Mexico)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2.75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Albemarle Corporation On Behalf Of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2.80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Global Amines Co. Pte.,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2.65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Stephan Cdmx S. De R.L.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3.06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Kao Specialties Americas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3.06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19" name="Gráfico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1957058"/>
              </p:ext>
            </p:extLst>
          </p:nvPr>
        </p:nvGraphicFramePr>
        <p:xfrm>
          <a:off x="4546240" y="-1"/>
          <a:ext cx="4572000" cy="30958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315993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52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12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Marcador de contenido 2"/>
          <p:cNvSpPr>
            <a:spLocks noGrp="1"/>
          </p:cNvSpPr>
          <p:nvPr>
            <p:ph idx="1"/>
          </p:nvPr>
        </p:nvSpPr>
        <p:spPr>
          <a:xfrm>
            <a:off x="4605119" y="3090926"/>
            <a:ext cx="4513121" cy="3086037"/>
          </a:xfrm>
        </p:spPr>
        <p:txBody>
          <a:bodyPr/>
          <a:lstStyle/>
          <a:p>
            <a:r>
              <a:rPr lang="en-US" dirty="0" err="1" smtClean="0"/>
              <a:t>Basf</a:t>
            </a:r>
            <a:r>
              <a:rPr lang="en-US" dirty="0" smtClean="0"/>
              <a:t>, </a:t>
            </a:r>
            <a:r>
              <a:rPr lang="en-US" dirty="0" err="1" smtClean="0"/>
              <a:t>kao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 smtClean="0"/>
              <a:t>Clariant</a:t>
            </a:r>
            <a:r>
              <a:rPr lang="en-US" dirty="0" smtClean="0"/>
              <a:t> </a:t>
            </a:r>
            <a:r>
              <a:rPr lang="en-US" dirty="0"/>
              <a:t>owns </a:t>
            </a:r>
            <a:r>
              <a:rPr lang="en-US" dirty="0" smtClean="0"/>
              <a:t>90% </a:t>
            </a:r>
            <a:r>
              <a:rPr lang="en-US" dirty="0"/>
              <a:t>of the market</a:t>
            </a:r>
          </a:p>
          <a:p>
            <a:r>
              <a:rPr lang="en-US" dirty="0" smtClean="0"/>
              <a:t>During </a:t>
            </a:r>
            <a:r>
              <a:rPr lang="en-US" dirty="0"/>
              <a:t>2019 </a:t>
            </a:r>
            <a:r>
              <a:rPr lang="en-US" dirty="0" err="1"/>
              <a:t>T</a:t>
            </a:r>
            <a:r>
              <a:rPr lang="en-US" dirty="0" err="1" smtClean="0"/>
              <a:t>ensoquimica</a:t>
            </a:r>
            <a:r>
              <a:rPr lang="en-US" dirty="0" smtClean="0"/>
              <a:t>, </a:t>
            </a:r>
            <a:r>
              <a:rPr lang="en-US" dirty="0" err="1" smtClean="0"/>
              <a:t>Trasome</a:t>
            </a:r>
            <a:r>
              <a:rPr lang="en-US" dirty="0" smtClean="0"/>
              <a:t> started importing this material</a:t>
            </a:r>
          </a:p>
          <a:p>
            <a:r>
              <a:rPr lang="es-MX" dirty="0" err="1" smtClean="0"/>
              <a:t>Tensoquimia’s</a:t>
            </a:r>
            <a:r>
              <a:rPr lang="es-MX" dirty="0" smtClean="0"/>
              <a:t> </a:t>
            </a:r>
            <a:r>
              <a:rPr lang="es-MX" dirty="0" err="1" smtClean="0"/>
              <a:t>supplier</a:t>
            </a:r>
            <a:r>
              <a:rPr lang="es-MX" dirty="0" smtClean="0"/>
              <a:t> </a:t>
            </a:r>
            <a:r>
              <a:rPr lang="es-MX" dirty="0" err="1" smtClean="0"/>
              <a:t>is</a:t>
            </a:r>
            <a:r>
              <a:rPr lang="es-MX" dirty="0"/>
              <a:t> </a:t>
            </a:r>
            <a:r>
              <a:rPr lang="es-MX" dirty="0" err="1" smtClean="0"/>
              <a:t>from</a:t>
            </a:r>
            <a:r>
              <a:rPr lang="es-MX" dirty="0" smtClean="0"/>
              <a:t> China</a:t>
            </a:r>
          </a:p>
          <a:p>
            <a:r>
              <a:rPr lang="es-MX" dirty="0" err="1" smtClean="0"/>
              <a:t>Imports</a:t>
            </a:r>
            <a:r>
              <a:rPr lang="es-MX" dirty="0" smtClean="0"/>
              <a:t> </a:t>
            </a:r>
            <a:r>
              <a:rPr lang="es-MX" dirty="0" err="1" smtClean="0"/>
              <a:t>fell</a:t>
            </a:r>
            <a:r>
              <a:rPr lang="es-MX" dirty="0" smtClean="0"/>
              <a:t> </a:t>
            </a:r>
            <a:r>
              <a:rPr lang="es-MX" dirty="0" err="1" smtClean="0"/>
              <a:t>down</a:t>
            </a:r>
            <a:r>
              <a:rPr lang="es-MX" dirty="0" smtClean="0"/>
              <a:t> 14% </a:t>
            </a:r>
            <a:r>
              <a:rPr lang="es-MX" dirty="0" err="1" smtClean="0"/>
              <a:t>from</a:t>
            </a:r>
            <a:r>
              <a:rPr lang="es-MX" dirty="0" smtClean="0"/>
              <a:t> 2018 to 2019</a:t>
            </a:r>
            <a:endParaRPr lang="en-US" dirty="0"/>
          </a:p>
          <a:p>
            <a:r>
              <a:rPr lang="es-MX" dirty="0" err="1"/>
              <a:t>This</a:t>
            </a:r>
            <a:r>
              <a:rPr lang="es-MX" dirty="0"/>
              <a:t> material </a:t>
            </a:r>
            <a:r>
              <a:rPr lang="es-MX" dirty="0" err="1"/>
              <a:t>is</a:t>
            </a:r>
            <a:r>
              <a:rPr lang="es-MX" dirty="0"/>
              <a:t> </a:t>
            </a:r>
            <a:r>
              <a:rPr lang="es-MX" dirty="0" err="1"/>
              <a:t>used</a:t>
            </a:r>
            <a:r>
              <a:rPr lang="es-MX" dirty="0"/>
              <a:t> in </a:t>
            </a:r>
            <a:r>
              <a:rPr lang="es-MX" dirty="0" err="1"/>
              <a:t>Amphosol</a:t>
            </a:r>
            <a:r>
              <a:rPr lang="es-MX" dirty="0"/>
              <a:t> CG X, HCA – X, CG – X and </a:t>
            </a:r>
            <a:r>
              <a:rPr lang="es-MX" dirty="0" err="1"/>
              <a:t>Ammonyx</a:t>
            </a:r>
            <a:r>
              <a:rPr lang="es-MX" dirty="0"/>
              <a:t> LMDO – X In EC00</a:t>
            </a:r>
          </a:p>
          <a:p>
            <a:endParaRPr lang="en-US" dirty="0"/>
          </a:p>
        </p:txBody>
      </p:sp>
      <p:sp>
        <p:nvSpPr>
          <p:cNvPr id="13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/>
              <a:t>DMAPA</a:t>
            </a:r>
            <a:endParaRPr lang="en-US" sz="2800" dirty="0"/>
          </a:p>
        </p:txBody>
      </p:sp>
      <p:graphicFrame>
        <p:nvGraphicFramePr>
          <p:cNvPr id="15" name="Gráfico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1060018"/>
              </p:ext>
            </p:extLst>
          </p:nvPr>
        </p:nvGraphicFramePr>
        <p:xfrm>
          <a:off x="-25756" y="18711"/>
          <a:ext cx="4571998" cy="30722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8" name="Gráfico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8047739"/>
              </p:ext>
            </p:extLst>
          </p:nvPr>
        </p:nvGraphicFramePr>
        <p:xfrm>
          <a:off x="4526922" y="0"/>
          <a:ext cx="4617077" cy="3072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0" name="Tabla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0976236"/>
              </p:ext>
            </p:extLst>
          </p:nvPr>
        </p:nvGraphicFramePr>
        <p:xfrm>
          <a:off x="29441" y="3089338"/>
          <a:ext cx="4546240" cy="3087625"/>
        </p:xfrm>
        <a:graphic>
          <a:graphicData uri="http://schemas.openxmlformats.org/drawingml/2006/table">
            <a:tbl>
              <a:tblPr/>
              <a:tblGrid>
                <a:gridCol w="3368267"/>
                <a:gridCol w="1177973"/>
              </a:tblGrid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Etiquetas de fila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Promedio de usd/kg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Basf Mexicana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2.17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Basf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Corporation</a:t>
                      </a:r>
                      <a:r>
                        <a:rPr lang="en-US" sz="9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(USA)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2.13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Clariant</a:t>
                      </a:r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(</a:t>
                      </a:r>
                      <a:r>
                        <a:rPr lang="es-E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Mexico</a:t>
                      </a:r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)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2.21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Taminco Us Llc A Subsidiary Of Eastam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2.21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Quimi</a:t>
                      </a:r>
                      <a:r>
                        <a:rPr lang="pt-B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pt-BR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Kao</a:t>
                      </a:r>
                      <a:r>
                        <a:rPr lang="pt-B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2.52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Taminco Us Llc A Subsidiary Of Eastam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2.52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Tensoactivos Y Especialidades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2.51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Hangzhou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Ruijiang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Chemical Co.,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2.51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Stephan Cdmx S. De R.L.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2.44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Taminco Bvba / A Subsidiary Of Eastman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2.44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Huntsman De Mexico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3.07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Huntsman Ethyleneamines Llc.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3.07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Trasome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2.33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Taminco Us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2.33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Productos Quimicos Y Derivados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3.54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2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Taminco Us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3.54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8987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38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13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0" name="Gráfico 9"/>
          <p:cNvGraphicFramePr>
            <a:graphicFrameLocks/>
          </p:cNvGraphicFramePr>
          <p:nvPr>
            <p:extLst/>
          </p:nvPr>
        </p:nvGraphicFramePr>
        <p:xfrm>
          <a:off x="0" y="0"/>
          <a:ext cx="4571999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5" name="Marcador de contenido 2"/>
          <p:cNvSpPr>
            <a:spLocks noGrp="1"/>
          </p:cNvSpPr>
          <p:nvPr>
            <p:ph idx="1"/>
          </p:nvPr>
        </p:nvSpPr>
        <p:spPr>
          <a:xfrm>
            <a:off x="4565562" y="3090926"/>
            <a:ext cx="4507604" cy="3086038"/>
          </a:xfrm>
        </p:spPr>
        <p:txBody>
          <a:bodyPr>
            <a:normAutofit/>
          </a:bodyPr>
          <a:lstStyle/>
          <a:p>
            <a:r>
              <a:rPr lang="en-US" dirty="0"/>
              <a:t>Main importer is Atlas </a:t>
            </a:r>
            <a:r>
              <a:rPr lang="en-US" dirty="0" err="1"/>
              <a:t>Hytec</a:t>
            </a:r>
            <a:r>
              <a:rPr lang="en-US" dirty="0"/>
              <a:t> a distributor located in Matamoros </a:t>
            </a:r>
            <a:r>
              <a:rPr lang="en-US" dirty="0" smtClean="0"/>
              <a:t>city</a:t>
            </a:r>
          </a:p>
          <a:p>
            <a:r>
              <a:rPr lang="es-MX" dirty="0" smtClean="0"/>
              <a:t>In 2019 </a:t>
            </a:r>
            <a:r>
              <a:rPr lang="es-MX" dirty="0" err="1" smtClean="0"/>
              <a:t>only</a:t>
            </a:r>
            <a:r>
              <a:rPr lang="es-MX" dirty="0" smtClean="0"/>
              <a:t> Atlas </a:t>
            </a:r>
            <a:r>
              <a:rPr lang="es-MX" dirty="0" err="1" smtClean="0"/>
              <a:t>Hytec</a:t>
            </a:r>
            <a:r>
              <a:rPr lang="es-MX" dirty="0" smtClean="0"/>
              <a:t> </a:t>
            </a:r>
            <a:r>
              <a:rPr lang="es-MX" dirty="0" err="1" smtClean="0"/>
              <a:t>imported</a:t>
            </a:r>
            <a:r>
              <a:rPr lang="es-MX" dirty="0" smtClean="0"/>
              <a:t> </a:t>
            </a:r>
            <a:r>
              <a:rPr lang="es-MX" dirty="0" err="1" smtClean="0"/>
              <a:t>this</a:t>
            </a:r>
            <a:r>
              <a:rPr lang="es-MX" dirty="0" smtClean="0"/>
              <a:t> material</a:t>
            </a:r>
            <a:endParaRPr lang="en-US" dirty="0"/>
          </a:p>
          <a:p>
            <a:r>
              <a:rPr lang="en-US" dirty="0" err="1" smtClean="0"/>
              <a:t>Brenntag</a:t>
            </a:r>
            <a:r>
              <a:rPr lang="en-US" dirty="0" smtClean="0"/>
              <a:t> </a:t>
            </a:r>
            <a:r>
              <a:rPr lang="en-US" dirty="0"/>
              <a:t>has no imported this material in 2019</a:t>
            </a:r>
          </a:p>
          <a:p>
            <a:r>
              <a:rPr lang="en-US" dirty="0" err="1"/>
              <a:t>Stepan</a:t>
            </a:r>
            <a:r>
              <a:rPr lang="en-US" dirty="0"/>
              <a:t> buys this material locally to Univar Mexico</a:t>
            </a:r>
          </a:p>
          <a:p>
            <a:r>
              <a:rPr lang="en-US" dirty="0"/>
              <a:t>Difference in Price is almost 1.00 $</a:t>
            </a:r>
            <a:r>
              <a:rPr lang="en-US" dirty="0" err="1"/>
              <a:t>usd</a:t>
            </a:r>
            <a:r>
              <a:rPr lang="en-US" dirty="0"/>
              <a:t>/kg</a:t>
            </a:r>
          </a:p>
          <a:p>
            <a:r>
              <a:rPr lang="en-US" dirty="0"/>
              <a:t>This material is use in </a:t>
            </a:r>
            <a:r>
              <a:rPr lang="en-US" dirty="0" err="1"/>
              <a:t>Ninate</a:t>
            </a:r>
            <a:r>
              <a:rPr lang="en-US" dirty="0"/>
              <a:t> 411 and </a:t>
            </a:r>
            <a:r>
              <a:rPr lang="en-US" dirty="0" err="1"/>
              <a:t>biosoft</a:t>
            </a:r>
            <a:r>
              <a:rPr lang="en-US" dirty="0"/>
              <a:t> n411 from </a:t>
            </a:r>
            <a:r>
              <a:rPr lang="en-US" dirty="0" smtClean="0"/>
              <a:t>MA00</a:t>
            </a:r>
            <a:endParaRPr lang="en-US" dirty="0"/>
          </a:p>
        </p:txBody>
      </p:sp>
      <p:graphicFrame>
        <p:nvGraphicFramePr>
          <p:cNvPr id="17" name="Gráfico 16"/>
          <p:cNvGraphicFramePr>
            <a:graphicFrameLocks/>
          </p:cNvGraphicFramePr>
          <p:nvPr>
            <p:extLst/>
          </p:nvPr>
        </p:nvGraphicFramePr>
        <p:xfrm>
          <a:off x="19318" y="-6"/>
          <a:ext cx="4481849" cy="30909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3" name="Grá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3240650"/>
              </p:ext>
            </p:extLst>
          </p:nvPr>
        </p:nvGraphicFramePr>
        <p:xfrm>
          <a:off x="-70833" y="-6"/>
          <a:ext cx="4572000" cy="30909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19" name="Gráfico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4658356"/>
              </p:ext>
            </p:extLst>
          </p:nvPr>
        </p:nvGraphicFramePr>
        <p:xfrm>
          <a:off x="4565562" y="1"/>
          <a:ext cx="4533360" cy="30909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16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/>
              <a:t>Isopropyl</a:t>
            </a:r>
            <a:r>
              <a:rPr lang="es-MX" sz="2800" dirty="0"/>
              <a:t> amine</a:t>
            </a:r>
            <a:endParaRPr lang="en-US" sz="2800" dirty="0"/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384519"/>
              </p:ext>
            </p:extLst>
          </p:nvPr>
        </p:nvGraphicFramePr>
        <p:xfrm>
          <a:off x="0" y="3585172"/>
          <a:ext cx="4526923" cy="1113578"/>
        </p:xfrm>
        <a:graphic>
          <a:graphicData uri="http://schemas.openxmlformats.org/drawingml/2006/table">
            <a:tbl>
              <a:tblPr/>
              <a:tblGrid>
                <a:gridCol w="2109457"/>
                <a:gridCol w="787652"/>
                <a:gridCol w="1629814"/>
              </a:tblGrid>
              <a:tr h="3659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 / supplier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Mton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/kg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373816">
                <a:tc>
                  <a:txBody>
                    <a:bodyPr/>
                    <a:lstStyle/>
                    <a:p>
                      <a:pPr algn="l" fontAlgn="b"/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Atlas Hytec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                           304.38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2.33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38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Taminco Bvba / A Subsidiary Of Eastman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                            304.38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2.33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9765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87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14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uadroTexto 14"/>
          <p:cNvSpPr txBox="1"/>
          <p:nvPr/>
        </p:nvSpPr>
        <p:spPr>
          <a:xfrm>
            <a:off x="4514583" y="3178175"/>
            <a:ext cx="46036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Inverquim</a:t>
            </a:r>
            <a:r>
              <a:rPr lang="en-US" sz="1400" dirty="0"/>
              <a:t> in addition to SMA imports cellulose derivate; apparently not related to </a:t>
            </a:r>
            <a:r>
              <a:rPr lang="en-US" sz="1400" dirty="0" err="1"/>
              <a:t>brenntag</a:t>
            </a:r>
            <a:r>
              <a:rPr lang="en-US" sz="1400" dirty="0"/>
              <a:t>. It is located in </a:t>
            </a:r>
            <a:r>
              <a:rPr lang="en-US" sz="1400" dirty="0" err="1"/>
              <a:t>Ocoyoacac</a:t>
            </a:r>
            <a:r>
              <a:rPr lang="en-US" sz="1400" dirty="0"/>
              <a:t> Near Toluca City.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/>
              <a:t>Clariant</a:t>
            </a:r>
            <a:r>
              <a:rPr lang="en-US" sz="1400" dirty="0" smtClean="0"/>
              <a:t> </a:t>
            </a:r>
            <a:r>
              <a:rPr lang="en-US" sz="1400" dirty="0"/>
              <a:t>and </a:t>
            </a:r>
            <a:r>
              <a:rPr lang="en-US" sz="1400" dirty="0" err="1"/>
              <a:t>Stepan</a:t>
            </a:r>
            <a:r>
              <a:rPr lang="en-US" sz="1400" dirty="0"/>
              <a:t> imports from Germany (</a:t>
            </a:r>
            <a:r>
              <a:rPr lang="en-US" sz="1400" dirty="0" err="1"/>
              <a:t>Cabb</a:t>
            </a:r>
            <a:r>
              <a:rPr lang="en-US" sz="1400" dirty="0"/>
              <a:t> </a:t>
            </a:r>
            <a:r>
              <a:rPr lang="en-US" sz="1400" dirty="0" err="1"/>
              <a:t>Gbm</a:t>
            </a:r>
            <a:r>
              <a:rPr lang="en-US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Stepan</a:t>
            </a:r>
            <a:r>
              <a:rPr lang="en-US" sz="1400" dirty="0"/>
              <a:t> cost CIF is $1.20 </a:t>
            </a:r>
            <a:r>
              <a:rPr lang="en-US" sz="1400" dirty="0" err="1"/>
              <a:t>usd</a:t>
            </a:r>
            <a:r>
              <a:rPr lang="en-US" sz="1400" dirty="0"/>
              <a:t>/kg vs $0.98 </a:t>
            </a:r>
            <a:r>
              <a:rPr lang="en-US" sz="1400" dirty="0" err="1"/>
              <a:t>usd</a:t>
            </a:r>
            <a:r>
              <a:rPr lang="en-US" sz="1400" dirty="0"/>
              <a:t>/kg </a:t>
            </a:r>
            <a:r>
              <a:rPr lang="en-US" sz="1400" dirty="0" err="1"/>
              <a:t>Inverquim</a:t>
            </a:r>
            <a:r>
              <a:rPr lang="en-US" sz="1400" dirty="0"/>
              <a:t> 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Only </a:t>
            </a:r>
            <a:r>
              <a:rPr lang="en-US" sz="1400" dirty="0" err="1"/>
              <a:t>Inverquim</a:t>
            </a:r>
            <a:r>
              <a:rPr lang="en-US" sz="1400" dirty="0"/>
              <a:t> and </a:t>
            </a:r>
            <a:r>
              <a:rPr lang="en-US" sz="1400" dirty="0" err="1"/>
              <a:t>Tensoquimia</a:t>
            </a:r>
            <a:r>
              <a:rPr lang="en-US" sz="1400" dirty="0"/>
              <a:t> imported un July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This </a:t>
            </a:r>
            <a:r>
              <a:rPr lang="en-US" sz="1400" dirty="0"/>
              <a:t>material is used in Betaines from </a:t>
            </a:r>
            <a:r>
              <a:rPr lang="en-US" sz="1400" dirty="0" smtClean="0"/>
              <a:t>EC00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 smtClean="0"/>
              <a:t>Imports</a:t>
            </a:r>
            <a:r>
              <a:rPr lang="es-MX" sz="1400" dirty="0" smtClean="0"/>
              <a:t> </a:t>
            </a:r>
            <a:r>
              <a:rPr lang="es-MX" sz="1400" dirty="0" err="1" smtClean="0"/>
              <a:t>decreases</a:t>
            </a:r>
            <a:r>
              <a:rPr lang="es-MX" sz="1400" dirty="0" smtClean="0"/>
              <a:t> </a:t>
            </a:r>
            <a:r>
              <a:rPr lang="es-MX" sz="1400" dirty="0" err="1" smtClean="0"/>
              <a:t>by</a:t>
            </a:r>
            <a:r>
              <a:rPr lang="es-MX" sz="1400" dirty="0" smtClean="0"/>
              <a:t> 9% </a:t>
            </a:r>
            <a:r>
              <a:rPr lang="es-MX" sz="1400" dirty="0" err="1" smtClean="0"/>
              <a:t>by</a:t>
            </a:r>
            <a:r>
              <a:rPr lang="es-MX" sz="1400" dirty="0" smtClean="0"/>
              <a:t> 2019 vs 2018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graphicFrame>
        <p:nvGraphicFramePr>
          <p:cNvPr id="16" name="Gráfico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7357310"/>
              </p:ext>
            </p:extLst>
          </p:nvPr>
        </p:nvGraphicFramePr>
        <p:xfrm>
          <a:off x="-64396" y="0"/>
          <a:ext cx="4610635" cy="3090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9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/>
              <a:t>Sodium</a:t>
            </a:r>
            <a:r>
              <a:rPr lang="es-MX" sz="2800" dirty="0"/>
              <a:t> </a:t>
            </a:r>
            <a:r>
              <a:rPr lang="es-MX" sz="2800" dirty="0" err="1"/>
              <a:t>Monocloroacetate</a:t>
            </a:r>
            <a:r>
              <a:rPr lang="es-MX" sz="2800" dirty="0"/>
              <a:t> (SMA)</a:t>
            </a:r>
            <a:endParaRPr lang="en-US" sz="2800" dirty="0"/>
          </a:p>
        </p:txBody>
      </p:sp>
      <p:graphicFrame>
        <p:nvGraphicFramePr>
          <p:cNvPr id="20" name="Gráfico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5725259"/>
              </p:ext>
            </p:extLst>
          </p:nvPr>
        </p:nvGraphicFramePr>
        <p:xfrm>
          <a:off x="4514583" y="-19697"/>
          <a:ext cx="4629416" cy="31106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8392220"/>
              </p:ext>
            </p:extLst>
          </p:nvPr>
        </p:nvGraphicFramePr>
        <p:xfrm>
          <a:off x="0" y="3178169"/>
          <a:ext cx="4514583" cy="2697534"/>
        </p:xfrm>
        <a:graphic>
          <a:graphicData uri="http://schemas.openxmlformats.org/drawingml/2006/table">
            <a:tbl>
              <a:tblPr/>
              <a:tblGrid>
                <a:gridCol w="2903975"/>
                <a:gridCol w="1610608"/>
              </a:tblGrid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</a:t>
                      </a:r>
                      <a:r>
                        <a:rPr lang="en-US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/ supplier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/kg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Inverquim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Amtex Corp S.A.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Stephan Cdmx S. De R.L.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1.21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Akzo Nobel Industrial Chemicals Bv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1.64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Cabb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1.20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Clariant (Mexico)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1.21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Cabb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1.21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Industria Quimica Del Centro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0.77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Meridian Chem Bond Private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0.77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Quimi Kao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1.37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Akzo Nobel Industrial Chemicals Bv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1.37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Martinez/Herrera/Alejandra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26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Vikudha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3305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01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November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15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uadroTexto 14"/>
          <p:cNvSpPr txBox="1"/>
          <p:nvPr/>
        </p:nvSpPr>
        <p:spPr>
          <a:xfrm>
            <a:off x="4514583" y="3178175"/>
            <a:ext cx="460365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Magnakron</a:t>
            </a:r>
            <a:r>
              <a:rPr lang="en-US" sz="1400" dirty="0"/>
              <a:t> and </a:t>
            </a:r>
            <a:r>
              <a:rPr lang="en-US" sz="1400" dirty="0" err="1"/>
              <a:t>Stepan</a:t>
            </a:r>
            <a:r>
              <a:rPr lang="en-US" sz="1400" dirty="0"/>
              <a:t> owns 50% of the imports in 2018; however there is no imports from </a:t>
            </a:r>
            <a:r>
              <a:rPr lang="en-US" sz="1400" dirty="0" err="1"/>
              <a:t>Magnakron</a:t>
            </a:r>
            <a:r>
              <a:rPr lang="en-US" sz="1400" dirty="0"/>
              <a:t> in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Coconut </a:t>
            </a:r>
            <a:r>
              <a:rPr lang="en-US" sz="1400" dirty="0"/>
              <a:t>oil is produced locally in </a:t>
            </a:r>
            <a:r>
              <a:rPr lang="en-US" sz="1400" dirty="0" smtClean="0"/>
              <a:t>Mexico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 smtClean="0"/>
              <a:t>Imports</a:t>
            </a:r>
            <a:r>
              <a:rPr lang="es-MX" sz="1400" dirty="0" smtClean="0"/>
              <a:t> </a:t>
            </a:r>
            <a:r>
              <a:rPr lang="es-MX" sz="1400" dirty="0" err="1" smtClean="0"/>
              <a:t>almost</a:t>
            </a:r>
            <a:r>
              <a:rPr lang="es-MX" sz="1400" dirty="0" smtClean="0"/>
              <a:t> </a:t>
            </a:r>
            <a:r>
              <a:rPr lang="es-MX" sz="1400" dirty="0" err="1" smtClean="0"/>
              <a:t>tripled</a:t>
            </a:r>
            <a:r>
              <a:rPr lang="es-MX" sz="1400" dirty="0" smtClean="0"/>
              <a:t> </a:t>
            </a:r>
            <a:r>
              <a:rPr lang="es-MX" sz="1400" dirty="0" err="1" smtClean="0"/>
              <a:t>from</a:t>
            </a:r>
            <a:r>
              <a:rPr lang="es-MX" sz="1400" dirty="0" smtClean="0"/>
              <a:t> 2018 to 2019</a:t>
            </a:r>
            <a:endParaRPr lang="en-US" sz="1400" dirty="0"/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graphicFrame>
        <p:nvGraphicFramePr>
          <p:cNvPr id="16" name="Gráfico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4766785"/>
              </p:ext>
            </p:extLst>
          </p:nvPr>
        </p:nvGraphicFramePr>
        <p:xfrm>
          <a:off x="-25758" y="0"/>
          <a:ext cx="4572000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3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/>
              <a:t>Coconut</a:t>
            </a:r>
            <a:r>
              <a:rPr lang="es-MX" sz="2800" dirty="0"/>
              <a:t> </a:t>
            </a:r>
            <a:r>
              <a:rPr lang="es-MX" sz="2800" dirty="0" err="1" smtClean="0"/>
              <a:t>oil</a:t>
            </a:r>
            <a:r>
              <a:rPr lang="es-MX" sz="2800" dirty="0" smtClean="0"/>
              <a:t> (RBD)</a:t>
            </a:r>
            <a:endParaRPr lang="en-US" sz="2800" dirty="0"/>
          </a:p>
        </p:txBody>
      </p:sp>
      <p:graphicFrame>
        <p:nvGraphicFramePr>
          <p:cNvPr id="19" name="Gráfico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7917231"/>
              </p:ext>
            </p:extLst>
          </p:nvPr>
        </p:nvGraphicFramePr>
        <p:xfrm>
          <a:off x="4616538" y="42993"/>
          <a:ext cx="4501703" cy="30440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514681"/>
              </p:ext>
            </p:extLst>
          </p:nvPr>
        </p:nvGraphicFramePr>
        <p:xfrm>
          <a:off x="12340" y="3312558"/>
          <a:ext cx="4514583" cy="2517432"/>
        </p:xfrm>
        <a:graphic>
          <a:graphicData uri="http://schemas.openxmlformats.org/drawingml/2006/table">
            <a:tbl>
              <a:tblPr/>
              <a:tblGrid>
                <a:gridCol w="2390115"/>
                <a:gridCol w="2124468"/>
              </a:tblGrid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 / supplier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/kg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Industrializadora Oleofinos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0.88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Pasternak Baum &amp; Co Inc.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0.89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Cargill Inc.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0.86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Proteinas Y Oleicos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Chs Inc.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Plasticos Y Reciclados Socasa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1.22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Wilmar Trading Pte.,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1.22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Stepan Mexico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1.59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Alnor Oil Co. Inc.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1.59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Coco Colima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2.97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7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Iti Tropical Inc.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2.97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420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11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16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4302226"/>
              </p:ext>
            </p:extLst>
          </p:nvPr>
        </p:nvGraphicFramePr>
        <p:xfrm>
          <a:off x="0" y="0"/>
          <a:ext cx="4546241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5" name="CuadroTexto 14"/>
          <p:cNvSpPr txBox="1"/>
          <p:nvPr/>
        </p:nvSpPr>
        <p:spPr>
          <a:xfrm>
            <a:off x="4546240" y="3090925"/>
            <a:ext cx="45720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The </a:t>
            </a:r>
            <a:r>
              <a:rPr lang="en-US" sz="1400" dirty="0"/>
              <a:t>lowest Price is from </a:t>
            </a:r>
            <a:r>
              <a:rPr lang="en-US" sz="1400" dirty="0" err="1" smtClean="0"/>
              <a:t>Oliqem</a:t>
            </a:r>
            <a:r>
              <a:rPr lang="en-US" sz="1400" dirty="0" smtClean="0"/>
              <a:t> </a:t>
            </a:r>
            <a:r>
              <a:rPr lang="en-US" sz="1400" dirty="0" err="1" smtClean="0"/>
              <a:t>gbm</a:t>
            </a:r>
            <a:r>
              <a:rPr lang="en-US" sz="1400" dirty="0" smtClean="0"/>
              <a:t> (Indonesia). The low cost material came from Asia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 smtClean="0"/>
              <a:t>Imports</a:t>
            </a:r>
            <a:r>
              <a:rPr lang="es-MX" sz="1400" dirty="0" smtClean="0"/>
              <a:t> </a:t>
            </a:r>
            <a:r>
              <a:rPr lang="es-MX" sz="1400" dirty="0" err="1" smtClean="0"/>
              <a:t>increased</a:t>
            </a:r>
            <a:r>
              <a:rPr lang="es-MX" sz="1400" dirty="0" smtClean="0"/>
              <a:t> 55% </a:t>
            </a:r>
            <a:r>
              <a:rPr lang="es-MX" sz="1400" dirty="0" err="1" smtClean="0"/>
              <a:t>from</a:t>
            </a:r>
            <a:r>
              <a:rPr lang="es-MX" sz="1400" dirty="0" smtClean="0"/>
              <a:t> 2018 to 2019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This </a:t>
            </a:r>
            <a:r>
              <a:rPr lang="en-US" sz="1400" dirty="0"/>
              <a:t>material is used in Betaines from EC00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16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/>
              <a:t>Fatty</a:t>
            </a:r>
            <a:r>
              <a:rPr lang="es-MX" sz="2800" dirty="0"/>
              <a:t> </a:t>
            </a:r>
            <a:r>
              <a:rPr lang="es-MX" sz="2800" dirty="0" err="1"/>
              <a:t>acid</a:t>
            </a:r>
            <a:r>
              <a:rPr lang="es-MX" sz="2800" dirty="0"/>
              <a:t> </a:t>
            </a:r>
            <a:r>
              <a:rPr lang="es-MX" sz="2800" dirty="0" err="1"/>
              <a:t>Coconut</a:t>
            </a:r>
            <a:r>
              <a:rPr lang="es-MX" sz="2800" dirty="0"/>
              <a:t> </a:t>
            </a:r>
            <a:r>
              <a:rPr lang="es-MX" sz="2800" dirty="0" err="1"/>
              <a:t>oil</a:t>
            </a:r>
            <a:endParaRPr lang="en-US" sz="2800" dirty="0"/>
          </a:p>
        </p:txBody>
      </p:sp>
      <p:graphicFrame>
        <p:nvGraphicFramePr>
          <p:cNvPr id="17" name="Gráfico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6956"/>
              </p:ext>
            </p:extLst>
          </p:nvPr>
        </p:nvGraphicFramePr>
        <p:xfrm>
          <a:off x="4526923" y="-18532"/>
          <a:ext cx="4429283" cy="31155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861533"/>
              </p:ext>
            </p:extLst>
          </p:nvPr>
        </p:nvGraphicFramePr>
        <p:xfrm>
          <a:off x="-7833" y="3178174"/>
          <a:ext cx="4534756" cy="2714625"/>
        </p:xfrm>
        <a:graphic>
          <a:graphicData uri="http://schemas.openxmlformats.org/drawingml/2006/table">
            <a:tbl>
              <a:tblPr/>
              <a:tblGrid>
                <a:gridCol w="3113083"/>
                <a:gridCol w="1421673"/>
              </a:tblGrid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Importer/ Supplier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/kg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Vms Energy De Mexico S De Rl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1.07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Golden Agri Resources Germany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1.08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Oliqem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0.99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Stepan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Cdmx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S. De R.L.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1.18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Golden Agri Resources Germany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1.15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Oliqem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1.23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Inter Continental Oils &amp; Fats Pte.,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1.04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Clariant (Mexico)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1.15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Natural Oleochemicals Sdn Bhd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1.15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Oxiteno Mexico S.A De C.V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1.33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Anastacio Overseas Inc.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1.33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Chemse Group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2.93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Pt Soci Mas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1.06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Pacific Oleochemicals Sdn Bhd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0.90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126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63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17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8234783"/>
              </p:ext>
            </p:extLst>
          </p:nvPr>
        </p:nvGraphicFramePr>
        <p:xfrm>
          <a:off x="98662" y="0"/>
          <a:ext cx="4447579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3" name="Grá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8356963"/>
              </p:ext>
            </p:extLst>
          </p:nvPr>
        </p:nvGraphicFramePr>
        <p:xfrm>
          <a:off x="0" y="1"/>
          <a:ext cx="4538127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16" name="CuadroTexto 15"/>
          <p:cNvSpPr txBox="1"/>
          <p:nvPr/>
        </p:nvSpPr>
        <p:spPr>
          <a:xfrm>
            <a:off x="4553222" y="3123201"/>
            <a:ext cx="460365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Stepan</a:t>
            </a:r>
            <a:r>
              <a:rPr lang="en-US" sz="1400" dirty="0"/>
              <a:t> MA00 is the main importer (</a:t>
            </a:r>
            <a:r>
              <a:rPr lang="en-US" sz="1400" dirty="0" smtClean="0"/>
              <a:t>75%)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Consumption fell down </a:t>
            </a:r>
            <a:r>
              <a:rPr lang="en-US" sz="1400" dirty="0" smtClean="0"/>
              <a:t>18% </a:t>
            </a:r>
            <a:r>
              <a:rPr lang="en-US" sz="1400" dirty="0"/>
              <a:t>from </a:t>
            </a:r>
            <a:r>
              <a:rPr lang="en-US" sz="1400" dirty="0" smtClean="0"/>
              <a:t>2018 to 2019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An alternative supplier for </a:t>
            </a:r>
            <a:r>
              <a:rPr lang="en-US" sz="1400" dirty="0" err="1" smtClean="0"/>
              <a:t>Stepan</a:t>
            </a:r>
            <a:r>
              <a:rPr lang="en-US" sz="1400" dirty="0" smtClean="0"/>
              <a:t> could be Materia </a:t>
            </a:r>
            <a:r>
              <a:rPr lang="en-US" sz="1400" dirty="0" err="1" smtClean="0"/>
              <a:t>Hnos</a:t>
            </a:r>
            <a:r>
              <a:rPr lang="en-US" sz="1400" dirty="0" smtClean="0"/>
              <a:t>. </a:t>
            </a:r>
            <a:r>
              <a:rPr lang="en-US" sz="1400" dirty="0" err="1" smtClean="0"/>
              <a:t>Sacif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Material is used in </a:t>
            </a:r>
            <a:r>
              <a:rPr lang="en-US" sz="1400" dirty="0" err="1"/>
              <a:t>stepantex</a:t>
            </a:r>
            <a:r>
              <a:rPr lang="en-US" sz="1400" dirty="0"/>
              <a:t> family from MA00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17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/>
              <a:t>Fatty</a:t>
            </a:r>
            <a:r>
              <a:rPr lang="es-MX" sz="2800" dirty="0"/>
              <a:t> </a:t>
            </a:r>
            <a:r>
              <a:rPr lang="es-MX" sz="2800" dirty="0" err="1"/>
              <a:t>acid</a:t>
            </a:r>
            <a:r>
              <a:rPr lang="es-MX" sz="2800" dirty="0"/>
              <a:t> </a:t>
            </a:r>
            <a:r>
              <a:rPr lang="es-MX" sz="2800" dirty="0" err="1"/>
              <a:t>tallow</a:t>
            </a:r>
            <a:r>
              <a:rPr lang="es-MX" sz="2800" dirty="0"/>
              <a:t> </a:t>
            </a:r>
            <a:r>
              <a:rPr lang="es-MX" sz="2800" dirty="0" err="1"/>
              <a:t>oil</a:t>
            </a:r>
            <a:endParaRPr lang="en-US" sz="2800" dirty="0"/>
          </a:p>
        </p:txBody>
      </p:sp>
      <p:graphicFrame>
        <p:nvGraphicFramePr>
          <p:cNvPr id="19" name="Gráfico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8948778"/>
              </p:ext>
            </p:extLst>
          </p:nvPr>
        </p:nvGraphicFramePr>
        <p:xfrm>
          <a:off x="4611329" y="0"/>
          <a:ext cx="4506912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99291"/>
              </p:ext>
            </p:extLst>
          </p:nvPr>
        </p:nvGraphicFramePr>
        <p:xfrm>
          <a:off x="0" y="3239175"/>
          <a:ext cx="4562947" cy="1624965"/>
        </p:xfrm>
        <a:graphic>
          <a:graphicData uri="http://schemas.openxmlformats.org/drawingml/2006/table">
            <a:tbl>
              <a:tblPr/>
              <a:tblGrid>
                <a:gridCol w="2453489"/>
                <a:gridCol w="2109458"/>
              </a:tblGrid>
              <a:tr h="173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 / supplier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/kg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Stepan Mexico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Twin Rivers Technologies Mfg. Corp.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 $                               1.14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Emery Oleochemicals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 $                               1.14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Industrias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Negromex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1.06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Materia Hnos Sacif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 $                               1.10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Caila &amp; Pares S.A.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 $                               1.03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Dynasol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Elastomeros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Sa De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Cv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1.09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Materia Hnos Sacif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effectLst/>
                          <a:latin typeface="Arial" panose="020B0604020202020204" pitchFamily="34" charset="0"/>
                        </a:rPr>
                        <a:t> $                               1.09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3668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32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18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276036"/>
              </p:ext>
            </p:extLst>
          </p:nvPr>
        </p:nvGraphicFramePr>
        <p:xfrm>
          <a:off x="0" y="0"/>
          <a:ext cx="4546242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6" name="CuadroTexto 15"/>
          <p:cNvSpPr txBox="1"/>
          <p:nvPr/>
        </p:nvSpPr>
        <p:spPr>
          <a:xfrm>
            <a:off x="4546241" y="3090925"/>
            <a:ext cx="463639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/>
              <a:t>Stepan</a:t>
            </a:r>
            <a:r>
              <a:rPr lang="en-US" sz="1400" dirty="0" smtClean="0"/>
              <a:t> </a:t>
            </a:r>
            <a:r>
              <a:rPr lang="en-US" sz="1400" dirty="0"/>
              <a:t>cost is the highest throw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Wegochem</a:t>
            </a:r>
            <a:r>
              <a:rPr lang="en-US" sz="1400" dirty="0"/>
              <a:t> imports from China (</a:t>
            </a:r>
            <a:r>
              <a:rPr lang="en-US" sz="1400" dirty="0" err="1"/>
              <a:t>Hongkong</a:t>
            </a:r>
            <a:r>
              <a:rPr lang="en-US" sz="1400" dirty="0"/>
              <a:t> </a:t>
            </a:r>
            <a:r>
              <a:rPr lang="en-US" sz="1400" dirty="0" err="1"/>
              <a:t>Yongan</a:t>
            </a:r>
            <a:r>
              <a:rPr lang="en-US" sz="1400" dirty="0"/>
              <a:t> Trading Co., Ltd.) 1.19 USD/kg vs 2.44 </a:t>
            </a:r>
            <a:r>
              <a:rPr lang="en-US" sz="1400" dirty="0" err="1"/>
              <a:t>usd</a:t>
            </a:r>
            <a:r>
              <a:rPr lang="en-US" sz="1400" dirty="0"/>
              <a:t>/kg </a:t>
            </a:r>
            <a:r>
              <a:rPr lang="en-US" sz="1400" dirty="0" err="1"/>
              <a:t>stepan</a:t>
            </a:r>
            <a:r>
              <a:rPr lang="en-US" sz="1400" dirty="0"/>
              <a:t> cost from USA (Blue Cube Operations </a:t>
            </a:r>
            <a:r>
              <a:rPr lang="en-US" sz="1400" dirty="0" err="1"/>
              <a:t>Llc</a:t>
            </a:r>
            <a:r>
              <a:rPr lang="en-US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This </a:t>
            </a:r>
            <a:r>
              <a:rPr lang="en-US" sz="1400" dirty="0"/>
              <a:t>material is used in </a:t>
            </a:r>
            <a:r>
              <a:rPr lang="en-US" sz="1400" dirty="0" err="1"/>
              <a:t>Stepantex</a:t>
            </a:r>
            <a:r>
              <a:rPr lang="en-US" sz="1400" dirty="0"/>
              <a:t> CI-88 (P&amp;G) and BTC products from MA00 15-20</a:t>
            </a:r>
            <a:r>
              <a:rPr lang="en-US" sz="1400" dirty="0" smtClean="0"/>
              <a:t>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 smtClean="0"/>
              <a:t>Imports</a:t>
            </a:r>
            <a:r>
              <a:rPr lang="es-MX" sz="1400" dirty="0" smtClean="0"/>
              <a:t> </a:t>
            </a:r>
            <a:r>
              <a:rPr lang="es-MX" sz="1400" smtClean="0"/>
              <a:t>are similar 2018 vs 2019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17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/>
              <a:t>Methyl</a:t>
            </a:r>
            <a:r>
              <a:rPr lang="es-MX" sz="2800" dirty="0"/>
              <a:t> </a:t>
            </a:r>
            <a:r>
              <a:rPr lang="es-MX" sz="2800" dirty="0" err="1"/>
              <a:t>cloride</a:t>
            </a:r>
            <a:endParaRPr lang="en-US" sz="2800" dirty="0"/>
          </a:p>
        </p:txBody>
      </p:sp>
      <p:graphicFrame>
        <p:nvGraphicFramePr>
          <p:cNvPr id="18" name="Gráfico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462793"/>
              </p:ext>
            </p:extLst>
          </p:nvPr>
        </p:nvGraphicFramePr>
        <p:xfrm>
          <a:off x="4610636" y="0"/>
          <a:ext cx="4572000" cy="3062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514263"/>
              </p:ext>
            </p:extLst>
          </p:nvPr>
        </p:nvGraphicFramePr>
        <p:xfrm>
          <a:off x="31570" y="3313088"/>
          <a:ext cx="4483100" cy="2533650"/>
        </p:xfrm>
        <a:graphic>
          <a:graphicData uri="http://schemas.openxmlformats.org/drawingml/2006/table">
            <a:tbl>
              <a:tblPr/>
              <a:tblGrid>
                <a:gridCol w="2807886"/>
                <a:gridCol w="1675214"/>
              </a:tblGrid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Etiquetas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de fila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Derivados Macroquimicos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1.53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Blue Cube Operations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1.78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Akzo Nobel Industrial Chemicals Bv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1.42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Nouryon Industrial Chemicals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1.34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Wegochem Mexicana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Hongkong Yongan Trading Co.,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Stepan Mexico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2.49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Blue Cube Operations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1.77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Praxair Distribution Inc.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2.80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Complex Quimica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Akzo Nobel Industrial Chemicals Bv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1.20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Nouryon Industrial Chemicals Bv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 general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1.73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0776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6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19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151505"/>
              </p:ext>
            </p:extLst>
          </p:nvPr>
        </p:nvGraphicFramePr>
        <p:xfrm>
          <a:off x="0" y="0"/>
          <a:ext cx="4546242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6" name="CuadroTexto 15"/>
          <p:cNvSpPr txBox="1"/>
          <p:nvPr/>
        </p:nvSpPr>
        <p:spPr>
          <a:xfrm rot="10800000" flipV="1">
            <a:off x="4546242" y="3070453"/>
            <a:ext cx="44432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/>
              <a:t>Kao</a:t>
            </a:r>
            <a:r>
              <a:rPr lang="es-MX" sz="1400" dirty="0"/>
              <a:t> </a:t>
            </a:r>
            <a:r>
              <a:rPr lang="es-MX" sz="1400" dirty="0" err="1"/>
              <a:t>imports</a:t>
            </a:r>
            <a:r>
              <a:rPr lang="es-MX" sz="1400" dirty="0"/>
              <a:t> </a:t>
            </a:r>
            <a:r>
              <a:rPr lang="es-MX" sz="1400" dirty="0" smtClean="0"/>
              <a:t>79% </a:t>
            </a:r>
            <a:r>
              <a:rPr lang="es-MX" sz="1400" dirty="0"/>
              <a:t>of </a:t>
            </a:r>
            <a:r>
              <a:rPr lang="es-MX" sz="1400" dirty="0" err="1"/>
              <a:t>the</a:t>
            </a:r>
            <a:r>
              <a:rPr lang="es-MX" sz="1400" dirty="0"/>
              <a:t> </a:t>
            </a:r>
            <a:r>
              <a:rPr lang="es-MX" sz="1400" dirty="0" smtClean="0"/>
              <a:t>total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 smtClean="0"/>
              <a:t>Imports</a:t>
            </a:r>
            <a:r>
              <a:rPr lang="es-MX" sz="1400" dirty="0" smtClean="0"/>
              <a:t> </a:t>
            </a:r>
            <a:r>
              <a:rPr lang="es-MX" sz="1400" dirty="0" err="1" smtClean="0"/>
              <a:t>fell</a:t>
            </a:r>
            <a:r>
              <a:rPr lang="es-MX" sz="1400" dirty="0" smtClean="0"/>
              <a:t> </a:t>
            </a:r>
            <a:r>
              <a:rPr lang="es-MX" sz="1400" dirty="0" err="1" smtClean="0"/>
              <a:t>down</a:t>
            </a:r>
            <a:r>
              <a:rPr lang="es-MX" sz="1400" dirty="0" smtClean="0"/>
              <a:t> </a:t>
            </a:r>
            <a:r>
              <a:rPr lang="es-MX" sz="1400" dirty="0" err="1" smtClean="0"/>
              <a:t>around</a:t>
            </a:r>
            <a:r>
              <a:rPr lang="es-MX" sz="1400" dirty="0" smtClean="0"/>
              <a:t> 50% </a:t>
            </a:r>
            <a:r>
              <a:rPr lang="es-MX" sz="1400" dirty="0" err="1" smtClean="0"/>
              <a:t>from</a:t>
            </a:r>
            <a:r>
              <a:rPr lang="es-MX" sz="1400" dirty="0" smtClean="0"/>
              <a:t> 2018 to 201</a:t>
            </a:r>
            <a:endParaRPr lang="es-MX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/>
              <a:t>Stepan</a:t>
            </a:r>
            <a:r>
              <a:rPr lang="es-MX" sz="1400" dirty="0"/>
              <a:t> </a:t>
            </a:r>
            <a:r>
              <a:rPr lang="es-MX" sz="1400" dirty="0" err="1"/>
              <a:t>cost</a:t>
            </a:r>
            <a:r>
              <a:rPr lang="es-MX" sz="1400" dirty="0"/>
              <a:t> </a:t>
            </a:r>
            <a:r>
              <a:rPr lang="es-MX" sz="1400" dirty="0" err="1"/>
              <a:t>is</a:t>
            </a:r>
            <a:r>
              <a:rPr lang="es-MX" sz="1400" dirty="0"/>
              <a:t> </a:t>
            </a:r>
            <a:r>
              <a:rPr lang="es-MX" sz="1400" dirty="0" err="1"/>
              <a:t>the</a:t>
            </a:r>
            <a:r>
              <a:rPr lang="es-MX" sz="1400" dirty="0"/>
              <a:t> </a:t>
            </a:r>
            <a:r>
              <a:rPr lang="es-MX" sz="1400" dirty="0" err="1"/>
              <a:t>highest</a:t>
            </a:r>
            <a:r>
              <a:rPr lang="es-MX" sz="1400" dirty="0"/>
              <a:t> </a:t>
            </a:r>
            <a:r>
              <a:rPr lang="es-MX" sz="1400" dirty="0" err="1"/>
              <a:t>throw</a:t>
            </a:r>
            <a:r>
              <a:rPr lang="es-MX" sz="1400" dirty="0"/>
              <a:t> </a:t>
            </a:r>
            <a:r>
              <a:rPr lang="es-MX" sz="1400" dirty="0" err="1"/>
              <a:t>history</a:t>
            </a:r>
            <a:endParaRPr lang="es-MX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/>
              <a:t>Kao</a:t>
            </a:r>
            <a:r>
              <a:rPr lang="es-MX" sz="1400" dirty="0"/>
              <a:t> </a:t>
            </a:r>
            <a:r>
              <a:rPr lang="es-MX" sz="1400" dirty="0" err="1"/>
              <a:t>imports</a:t>
            </a:r>
            <a:r>
              <a:rPr lang="es-MX" sz="1400" dirty="0"/>
              <a:t> </a:t>
            </a:r>
            <a:r>
              <a:rPr lang="es-MX" sz="1400" dirty="0" err="1"/>
              <a:t>from</a:t>
            </a:r>
            <a:r>
              <a:rPr lang="es-MX" sz="1400" dirty="0"/>
              <a:t> India (</a:t>
            </a:r>
            <a:r>
              <a:rPr lang="es-MX" sz="1400" dirty="0" err="1"/>
              <a:t>Aarti</a:t>
            </a:r>
            <a:r>
              <a:rPr lang="es-MX" sz="1400" dirty="0"/>
              <a:t> Industries Ltd.</a:t>
            </a:r>
            <a:r>
              <a:rPr lang="en-US" sz="1400" dirty="0"/>
              <a:t>) 0.65 USD/kg vs 0.94 </a:t>
            </a:r>
            <a:r>
              <a:rPr lang="en-US" sz="1400" dirty="0" err="1"/>
              <a:t>usd</a:t>
            </a:r>
            <a:r>
              <a:rPr lang="en-US" sz="1400" dirty="0"/>
              <a:t>/kg </a:t>
            </a:r>
            <a:r>
              <a:rPr lang="en-US" sz="1400" dirty="0" err="1"/>
              <a:t>stepan</a:t>
            </a:r>
            <a:r>
              <a:rPr lang="en-US" sz="1400" dirty="0"/>
              <a:t> cost from USA (</a:t>
            </a:r>
            <a:r>
              <a:rPr lang="en-US" sz="1400" dirty="0" err="1"/>
              <a:t>Chemours</a:t>
            </a:r>
            <a:r>
              <a:rPr lang="en-US" sz="1400" dirty="0"/>
              <a:t>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/>
              <a:t>This</a:t>
            </a:r>
            <a:r>
              <a:rPr lang="es-MX" sz="1400" dirty="0"/>
              <a:t> material </a:t>
            </a:r>
            <a:r>
              <a:rPr lang="es-MX" sz="1400" dirty="0" err="1"/>
              <a:t>is</a:t>
            </a:r>
            <a:r>
              <a:rPr lang="es-MX" sz="1400" dirty="0"/>
              <a:t> </a:t>
            </a:r>
            <a:r>
              <a:rPr lang="es-MX" sz="1400" dirty="0" err="1"/>
              <a:t>used</a:t>
            </a:r>
            <a:r>
              <a:rPr lang="es-MX" sz="1400" dirty="0"/>
              <a:t> in </a:t>
            </a:r>
            <a:r>
              <a:rPr lang="es-MX" sz="1400" dirty="0" err="1"/>
              <a:t>Stepantex</a:t>
            </a:r>
            <a:r>
              <a:rPr lang="es-MX" sz="1400" dirty="0"/>
              <a:t> </a:t>
            </a:r>
            <a:r>
              <a:rPr lang="es-MX" sz="1400" dirty="0" err="1"/>
              <a:t>family</a:t>
            </a:r>
            <a:r>
              <a:rPr lang="es-MX" sz="1400" dirty="0"/>
              <a:t> </a:t>
            </a:r>
            <a:r>
              <a:rPr lang="es-MX" sz="1400" dirty="0" err="1"/>
              <a:t>from</a:t>
            </a:r>
            <a:r>
              <a:rPr lang="es-MX" sz="1400" dirty="0"/>
              <a:t> MA00 </a:t>
            </a:r>
            <a:r>
              <a:rPr lang="es-MX" sz="1400" dirty="0" err="1"/>
              <a:t>around</a:t>
            </a:r>
            <a:r>
              <a:rPr lang="es-MX" sz="1400" dirty="0"/>
              <a:t> 15% in </a:t>
            </a:r>
            <a:r>
              <a:rPr lang="es-MX" sz="1400" dirty="0" err="1"/>
              <a:t>mass</a:t>
            </a:r>
            <a:endParaRPr lang="es-MX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1400" dirty="0" err="1"/>
              <a:t>Stepantex</a:t>
            </a:r>
            <a:r>
              <a:rPr lang="es-MX" sz="1400" dirty="0"/>
              <a:t> GA 90 E (</a:t>
            </a:r>
            <a:r>
              <a:rPr lang="es-MX" sz="1400" dirty="0" err="1"/>
              <a:t>Alen</a:t>
            </a:r>
            <a:r>
              <a:rPr lang="es-MX" sz="1400" dirty="0"/>
              <a:t> Material)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1400" dirty="0" err="1"/>
              <a:t>Stepantex</a:t>
            </a:r>
            <a:r>
              <a:rPr lang="es-MX" sz="1400" dirty="0"/>
              <a:t> HS 90 (real </a:t>
            </a:r>
            <a:r>
              <a:rPr lang="es-MX" sz="1400" dirty="0" err="1"/>
              <a:t>Clean</a:t>
            </a:r>
            <a:r>
              <a:rPr lang="es-MX" sz="1400" dirty="0"/>
              <a:t> Material)</a:t>
            </a:r>
            <a:endParaRPr lang="en-US" sz="1400" dirty="0"/>
          </a:p>
        </p:txBody>
      </p:sp>
      <p:sp>
        <p:nvSpPr>
          <p:cNvPr id="15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/>
              <a:t>Dimethyl</a:t>
            </a:r>
            <a:r>
              <a:rPr lang="es-MX" sz="2800" dirty="0"/>
              <a:t> sulfate</a:t>
            </a:r>
            <a:endParaRPr lang="en-US" sz="2800" dirty="0"/>
          </a:p>
        </p:txBody>
      </p:sp>
      <p:graphicFrame>
        <p:nvGraphicFramePr>
          <p:cNvPr id="17" name="Gráfico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8829083"/>
              </p:ext>
            </p:extLst>
          </p:nvPr>
        </p:nvGraphicFramePr>
        <p:xfrm>
          <a:off x="4610637" y="-65033"/>
          <a:ext cx="4481846" cy="3155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8" name="Tabla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193612"/>
              </p:ext>
            </p:extLst>
          </p:nvPr>
        </p:nvGraphicFramePr>
        <p:xfrm>
          <a:off x="-1" y="3178174"/>
          <a:ext cx="4546240" cy="2815950"/>
        </p:xfrm>
        <a:graphic>
          <a:graphicData uri="http://schemas.openxmlformats.org/drawingml/2006/table">
            <a:tbl>
              <a:tblPr/>
              <a:tblGrid>
                <a:gridCol w="3813959"/>
                <a:gridCol w="732281"/>
              </a:tblGrid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 /Supplier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/kg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Quimi Kao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0.63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Aarti Industries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0.60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Indl Solvents &amp; Chemicals Pvt.,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0.68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Industrial Solvents &amp; Chemicals Pvt.,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0.80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 Chemours Co. Fc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0.85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Alchemie Europe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0.62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Pharmachem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0.88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Industrial Solvents &amp; Chemicals Ptv.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0.88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Stepan Mexico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0.94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The Chemours Co. Fc Llc.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0.94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Huntsman International De Mexico S De Rl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0.66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Aarti Industries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0.66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Sigma Aldrich Quimica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87.14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73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Sigma Aldrich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87.14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3015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6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2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 Placeholder 21">
            <a:extLst>
              <a:ext uri="{FF2B5EF4-FFF2-40B4-BE49-F238E27FC236}">
                <a16:creationId xmlns="" xmlns:a16="http://schemas.microsoft.com/office/drawing/2014/main" id="{C4153C43-6C74-DE4B-9339-0BD71E7EE1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6375" y="3178175"/>
            <a:ext cx="4295775" cy="300368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Stepan</a:t>
            </a:r>
            <a:r>
              <a:rPr lang="en-US" sz="1200" dirty="0"/>
              <a:t> EC00 bought 2, 206 </a:t>
            </a:r>
            <a:r>
              <a:rPr lang="en-US" sz="1200" dirty="0" err="1"/>
              <a:t>Mton</a:t>
            </a:r>
            <a:r>
              <a:rPr lang="en-US" sz="1200" dirty="0"/>
              <a:t> to Wilmar in 2018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Stepan</a:t>
            </a:r>
            <a:r>
              <a:rPr lang="en-US" sz="1200" dirty="0"/>
              <a:t> MA00 imports from </a:t>
            </a:r>
            <a:r>
              <a:rPr lang="en-US" sz="1200" dirty="0" err="1"/>
              <a:t>Ecogreen</a:t>
            </a:r>
            <a:r>
              <a:rPr lang="en-US" sz="1200" dirty="0"/>
              <a:t> and locally EC00 buys to </a:t>
            </a:r>
            <a:r>
              <a:rPr lang="en-US" sz="1200" dirty="0" smtClean="0"/>
              <a:t>Wilmar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200" dirty="0" err="1" smtClean="0"/>
              <a:t>Imports</a:t>
            </a:r>
            <a:r>
              <a:rPr lang="es-MX" sz="1200" dirty="0" smtClean="0"/>
              <a:t> </a:t>
            </a:r>
            <a:r>
              <a:rPr lang="es-MX" sz="1200" dirty="0" err="1" smtClean="0"/>
              <a:t>by</a:t>
            </a:r>
            <a:r>
              <a:rPr lang="es-MX" sz="1200" dirty="0" smtClean="0"/>
              <a:t> 2019 are 13% </a:t>
            </a:r>
            <a:r>
              <a:rPr lang="es-MX" sz="1200" dirty="0" err="1" smtClean="0"/>
              <a:t>higher</a:t>
            </a:r>
            <a:r>
              <a:rPr lang="es-MX" sz="1200" dirty="0" smtClean="0"/>
              <a:t> </a:t>
            </a:r>
            <a:r>
              <a:rPr lang="es-MX" sz="1200" dirty="0" err="1" smtClean="0"/>
              <a:t>than</a:t>
            </a:r>
            <a:r>
              <a:rPr lang="es-MX" sz="1200" dirty="0" smtClean="0"/>
              <a:t> 2018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In 2019 </a:t>
            </a:r>
            <a:r>
              <a:rPr lang="en-US" sz="1200" dirty="0" err="1" smtClean="0"/>
              <a:t>Stepan</a:t>
            </a:r>
            <a:r>
              <a:rPr lang="en-US" sz="1200" dirty="0" smtClean="0"/>
              <a:t> Prices are among the </a:t>
            </a:r>
            <a:r>
              <a:rPr lang="en-US" sz="1200" dirty="0" err="1" smtClean="0"/>
              <a:t>higest</a:t>
            </a:r>
            <a:endParaRPr lang="en-US" sz="1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200" dirty="0" smtClean="0"/>
              <a:t>IQC </a:t>
            </a:r>
            <a:r>
              <a:rPr lang="es-MX" sz="1200" dirty="0" err="1" smtClean="0"/>
              <a:t>imports</a:t>
            </a:r>
            <a:r>
              <a:rPr lang="es-MX" sz="1200" dirty="0" smtClean="0"/>
              <a:t> </a:t>
            </a:r>
            <a:r>
              <a:rPr lang="es-MX" sz="1200" dirty="0" err="1" smtClean="0"/>
              <a:t>from</a:t>
            </a:r>
            <a:r>
              <a:rPr lang="es-MX" sz="1200" dirty="0" smtClean="0"/>
              <a:t> </a:t>
            </a:r>
            <a:r>
              <a:rPr lang="es-MX" sz="1200" dirty="0" err="1" smtClean="0"/>
              <a:t>Sasol</a:t>
            </a:r>
            <a:r>
              <a:rPr lang="es-MX" sz="1200" dirty="0" smtClean="0"/>
              <a:t> (USA), HJB </a:t>
            </a:r>
            <a:r>
              <a:rPr lang="es-MX" sz="1200" dirty="0" err="1" smtClean="0"/>
              <a:t>imports</a:t>
            </a:r>
            <a:r>
              <a:rPr lang="es-MX" sz="1200" dirty="0" smtClean="0"/>
              <a:t> </a:t>
            </a:r>
            <a:r>
              <a:rPr lang="es-MX" sz="1200" dirty="0" err="1" smtClean="0"/>
              <a:t>frm</a:t>
            </a:r>
            <a:r>
              <a:rPr lang="es-MX" sz="1200" dirty="0" smtClean="0"/>
              <a:t> </a:t>
            </a:r>
            <a:r>
              <a:rPr lang="es-MX" sz="1200" dirty="0" err="1" smtClean="0"/>
              <a:t>Emery</a:t>
            </a:r>
            <a:r>
              <a:rPr lang="es-MX" sz="1200" dirty="0" smtClean="0"/>
              <a:t> (</a:t>
            </a:r>
            <a:r>
              <a:rPr lang="es-MX" sz="1200" dirty="0" err="1" smtClean="0"/>
              <a:t>Malasya</a:t>
            </a:r>
            <a:r>
              <a:rPr lang="es-MX" sz="1200" dirty="0" smtClean="0"/>
              <a:t>), </a:t>
            </a:r>
            <a:r>
              <a:rPr lang="es-MX" sz="1200" dirty="0" err="1" smtClean="0"/>
              <a:t>Clariant</a:t>
            </a:r>
            <a:r>
              <a:rPr lang="es-MX" sz="1200" dirty="0" smtClean="0"/>
              <a:t> </a:t>
            </a:r>
            <a:r>
              <a:rPr lang="es-MX" sz="1200" dirty="0" err="1" smtClean="0"/>
              <a:t>from</a:t>
            </a:r>
            <a:r>
              <a:rPr lang="es-MX" sz="1200" dirty="0" smtClean="0"/>
              <a:t>  P&amp;G and Wilmar </a:t>
            </a:r>
            <a:r>
              <a:rPr lang="es-MX" sz="1200" dirty="0" err="1" smtClean="0"/>
              <a:t>imports</a:t>
            </a:r>
            <a:r>
              <a:rPr lang="es-MX" sz="1200" dirty="0" smtClean="0"/>
              <a:t> </a:t>
            </a:r>
            <a:r>
              <a:rPr lang="es-MX" sz="1200" dirty="0" err="1" smtClean="0"/>
              <a:t>from</a:t>
            </a:r>
            <a:r>
              <a:rPr lang="es-MX" sz="1200" dirty="0" smtClean="0"/>
              <a:t> </a:t>
            </a:r>
            <a:r>
              <a:rPr lang="es-MX" sz="1200" dirty="0" err="1" smtClean="0"/>
              <a:t>its</a:t>
            </a:r>
            <a:r>
              <a:rPr lang="es-MX" sz="1200" dirty="0" smtClean="0"/>
              <a:t> </a:t>
            </a:r>
            <a:r>
              <a:rPr lang="es-MX" sz="1200" dirty="0" err="1" smtClean="0"/>
              <a:t>subsidiary</a:t>
            </a:r>
            <a:r>
              <a:rPr lang="es-MX" sz="1200" dirty="0" smtClean="0"/>
              <a:t> (USA and Indonesia </a:t>
            </a:r>
            <a:r>
              <a:rPr lang="es-MX" sz="1200" dirty="0" err="1" smtClean="0"/>
              <a:t>respectively</a:t>
            </a:r>
            <a:r>
              <a:rPr lang="es-MX" sz="1200" dirty="0" smtClean="0"/>
              <a:t>).</a:t>
            </a:r>
            <a:endParaRPr lang="en-US" sz="1200" dirty="0"/>
          </a:p>
        </p:txBody>
      </p:sp>
      <p:graphicFrame>
        <p:nvGraphicFramePr>
          <p:cNvPr id="20" name="Gráfico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7227622"/>
              </p:ext>
            </p:extLst>
          </p:nvPr>
        </p:nvGraphicFramePr>
        <p:xfrm>
          <a:off x="0" y="0"/>
          <a:ext cx="4576375" cy="3090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3" name="Title 6"/>
          <p:cNvSpPr txBox="1">
            <a:spLocks/>
          </p:cNvSpPr>
          <p:nvPr/>
        </p:nvSpPr>
        <p:spPr>
          <a:xfrm>
            <a:off x="2982302" y="6443597"/>
            <a:ext cx="3127880" cy="4259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dirty="0"/>
              <a:t>ALCOHOL C1214</a:t>
            </a:r>
            <a:endParaRPr lang="en-US" dirty="0"/>
          </a:p>
        </p:txBody>
      </p:sp>
      <p:graphicFrame>
        <p:nvGraphicFramePr>
          <p:cNvPr id="16" name="Gráfico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325111"/>
              </p:ext>
            </p:extLst>
          </p:nvPr>
        </p:nvGraphicFramePr>
        <p:xfrm>
          <a:off x="4640770" y="0"/>
          <a:ext cx="4507603" cy="3090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2132874"/>
              </p:ext>
            </p:extLst>
          </p:nvPr>
        </p:nvGraphicFramePr>
        <p:xfrm>
          <a:off x="547855" y="3090925"/>
          <a:ext cx="3386138" cy="3009011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1159938"/>
                <a:gridCol w="2226200"/>
              </a:tblGrid>
              <a:tr h="34607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050" b="1" u="none" strike="noStrike" dirty="0" err="1" smtClean="0">
                          <a:effectLst/>
                        </a:rPr>
                        <a:t>Importer</a:t>
                      </a:r>
                      <a:endParaRPr lang="pt-BR" sz="105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050" b="1" u="none" strike="noStrike" dirty="0" err="1" smtClean="0">
                          <a:effectLst/>
                        </a:rPr>
                        <a:t>Usd</a:t>
                      </a:r>
                      <a:r>
                        <a:rPr lang="es-MX" sz="1050" b="1" u="none" strike="noStrike" dirty="0" smtClean="0">
                          <a:effectLst/>
                        </a:rPr>
                        <a:t>/kg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46070">
                <a:tc>
                  <a:txBody>
                    <a:bodyPr/>
                    <a:lstStyle/>
                    <a:p>
                      <a:pPr algn="l" fontAlgn="b"/>
                      <a:r>
                        <a:rPr lang="pt-BR" sz="1050" u="none" strike="noStrike" dirty="0" err="1" smtClean="0">
                          <a:effectLst/>
                        </a:rPr>
                        <a:t>Wilmar</a:t>
                      </a:r>
                      <a:endParaRPr lang="pt-BR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 $                               1.66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4607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Procter &amp; </a:t>
                      </a:r>
                      <a:r>
                        <a:rPr lang="en-US" sz="1050" u="none" strike="noStrike" dirty="0" smtClean="0">
                          <a:effectLst/>
                        </a:rPr>
                        <a:t>Gamble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 $                               1.61 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67345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smtClean="0">
                          <a:effectLst/>
                        </a:rPr>
                        <a:t>IQC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 $                               1.30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4411">
                <a:tc>
                  <a:txBody>
                    <a:bodyPr/>
                    <a:lstStyle/>
                    <a:p>
                      <a:pPr algn="l" fontAlgn="b"/>
                      <a:r>
                        <a:rPr lang="es-ES" sz="1050" u="none" strike="noStrike" dirty="0" err="1" smtClean="0">
                          <a:effectLst/>
                        </a:rPr>
                        <a:t>Clariant</a:t>
                      </a:r>
                      <a:endParaRPr lang="es-E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 $                               1.35 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46070">
                <a:tc>
                  <a:txBody>
                    <a:bodyPr/>
                    <a:lstStyle/>
                    <a:p>
                      <a:pPr algn="l" fontAlgn="b"/>
                      <a:r>
                        <a:rPr lang="sv-SE" sz="1050" u="none" strike="noStrike" dirty="0">
                          <a:effectLst/>
                        </a:rPr>
                        <a:t>Mission </a:t>
                      </a:r>
                      <a:r>
                        <a:rPr lang="sv-SE" sz="1050" u="none" strike="noStrike" dirty="0" smtClean="0">
                          <a:effectLst/>
                        </a:rPr>
                        <a:t>Hills.</a:t>
                      </a:r>
                      <a:endParaRPr lang="sv-SE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 $                               1.48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4607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err="1" smtClean="0">
                          <a:effectLst/>
                        </a:rPr>
                        <a:t>Polaquimia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 $                               1.46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46070">
                <a:tc>
                  <a:txBody>
                    <a:bodyPr/>
                    <a:lstStyle/>
                    <a:p>
                      <a:pPr algn="l" fontAlgn="b"/>
                      <a:r>
                        <a:rPr lang="es-ES" sz="1050" u="none" strike="noStrike" dirty="0" err="1" smtClean="0">
                          <a:effectLst/>
                        </a:rPr>
                        <a:t>Oxiteno</a:t>
                      </a:r>
                      <a:endParaRPr lang="es-E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 $                               1.53 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67345">
                <a:tc>
                  <a:txBody>
                    <a:bodyPr/>
                    <a:lstStyle/>
                    <a:p>
                      <a:pPr algn="l" fontAlgn="b"/>
                      <a:r>
                        <a:rPr lang="es-ES" sz="1050" u="none" strike="noStrike" dirty="0" err="1">
                          <a:effectLst/>
                        </a:rPr>
                        <a:t>Stepan</a:t>
                      </a:r>
                      <a:r>
                        <a:rPr lang="es-ES" sz="1050" u="none" strike="noStrike" dirty="0">
                          <a:effectLst/>
                        </a:rPr>
                        <a:t> </a:t>
                      </a:r>
                      <a:r>
                        <a:rPr lang="es-ES" sz="1050" u="none" strike="noStrike" dirty="0" err="1" smtClean="0">
                          <a:effectLst/>
                        </a:rPr>
                        <a:t>Mexico</a:t>
                      </a:r>
                      <a:endParaRPr lang="es-E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 $                               1.56 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67345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err="1" smtClean="0">
                          <a:effectLst/>
                        </a:rPr>
                        <a:t>Hjb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 $                               1.39 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67345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Stephan </a:t>
                      </a:r>
                      <a:r>
                        <a:rPr lang="en-US" sz="1050" u="none" strike="noStrike" dirty="0" err="1" smtClean="0">
                          <a:effectLst/>
                        </a:rPr>
                        <a:t>Cdmx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 $                               1.66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57595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60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20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CuadroTexto 15"/>
          <p:cNvSpPr txBox="1"/>
          <p:nvPr/>
        </p:nvSpPr>
        <p:spPr>
          <a:xfrm rot="10800000" flipV="1">
            <a:off x="4546242" y="3070452"/>
            <a:ext cx="444321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Celanese is the main importer </a:t>
            </a:r>
            <a:r>
              <a:rPr lang="en-US" sz="1400" dirty="0" smtClean="0"/>
              <a:t>(58% </a:t>
            </a:r>
            <a:r>
              <a:rPr lang="en-US" sz="1400" dirty="0"/>
              <a:t>of the market)and has the lowest Price ($</a:t>
            </a:r>
            <a:r>
              <a:rPr lang="en-US" sz="1400" dirty="0" smtClean="0"/>
              <a:t>0.52 </a:t>
            </a:r>
            <a:r>
              <a:rPr lang="en-US" sz="1400" dirty="0" err="1"/>
              <a:t>usd</a:t>
            </a:r>
            <a:r>
              <a:rPr lang="en-US" sz="1400" dirty="0"/>
              <a:t>/kg)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Most of the importers are food and beverage </a:t>
            </a:r>
            <a:r>
              <a:rPr lang="en-US" sz="1400" dirty="0" smtClean="0"/>
              <a:t>companies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 smtClean="0"/>
              <a:t>Imports</a:t>
            </a:r>
            <a:r>
              <a:rPr lang="es-MX" sz="1400" dirty="0" smtClean="0"/>
              <a:t> </a:t>
            </a:r>
            <a:r>
              <a:rPr lang="es-MX" sz="1400" dirty="0" err="1" smtClean="0"/>
              <a:t>fell</a:t>
            </a:r>
            <a:r>
              <a:rPr lang="es-MX" sz="1400" dirty="0" smtClean="0"/>
              <a:t> </a:t>
            </a:r>
            <a:r>
              <a:rPr lang="es-MX" sz="1400" dirty="0" err="1" smtClean="0"/>
              <a:t>down</a:t>
            </a:r>
            <a:r>
              <a:rPr lang="es-MX" sz="1400" dirty="0" smtClean="0"/>
              <a:t> 6% </a:t>
            </a:r>
            <a:r>
              <a:rPr lang="es-MX" sz="1400" dirty="0" err="1" smtClean="0"/>
              <a:t>from</a:t>
            </a:r>
            <a:r>
              <a:rPr lang="es-MX" sz="1400" dirty="0" smtClean="0"/>
              <a:t> 2018 to 2019</a:t>
            </a:r>
            <a:endParaRPr lang="en-US" sz="1400" dirty="0"/>
          </a:p>
        </p:txBody>
      </p:sp>
      <p:sp>
        <p:nvSpPr>
          <p:cNvPr id="15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/>
              <a:t>Ethanol</a:t>
            </a:r>
            <a:endParaRPr lang="en-US" sz="2800" dirty="0"/>
          </a:p>
        </p:txBody>
      </p:sp>
      <p:graphicFrame>
        <p:nvGraphicFramePr>
          <p:cNvPr id="18" name="Gráfico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4480584"/>
              </p:ext>
            </p:extLst>
          </p:nvPr>
        </p:nvGraphicFramePr>
        <p:xfrm>
          <a:off x="4343494" y="-87246"/>
          <a:ext cx="4839143" cy="31781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20" name="Gráfico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396588"/>
              </p:ext>
            </p:extLst>
          </p:nvPr>
        </p:nvGraphicFramePr>
        <p:xfrm>
          <a:off x="1" y="-36545"/>
          <a:ext cx="4546242" cy="31274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272518"/>
              </p:ext>
            </p:extLst>
          </p:nvPr>
        </p:nvGraphicFramePr>
        <p:xfrm>
          <a:off x="0" y="3141615"/>
          <a:ext cx="4546240" cy="3173208"/>
        </p:xfrm>
        <a:graphic>
          <a:graphicData uri="http://schemas.openxmlformats.org/drawingml/2006/table">
            <a:tbl>
              <a:tblPr/>
              <a:tblGrid>
                <a:gridCol w="3734412"/>
                <a:gridCol w="811828"/>
              </a:tblGrid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 / supplier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/kg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Celanese Operations Mexico S De Rl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0.52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Tricon Energy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0.52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Alcoholera De Zapopan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0.67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Archer Daniels Midland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0.67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Grain Processing Corporation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0.67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it-IT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Bacardi Y Compania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0.91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Bacardi International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1.23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Mag Alcoholes Sociedad Anonima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0.45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Bio Etanol Sa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0.54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Biosev Bioenergia S.A.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0.13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Mag Alcoholes S.A.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1.02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s-E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Alcoholes Y Melazas De Mexico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0.65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Tricon Energy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0.56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Usina Sao Francisco S/A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1.54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Industrias Monfel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0.67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Globe Chemicals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0.67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Comercializadora Euler S. De R.L.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0.68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Grain Processing Corporation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0.68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Industrias Naturales De Tequilas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0.67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Rosadani Sourcing Corp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0.67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Quimica Delta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0.87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Alcotra S.A.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    0.85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32217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Equistar Chemicals Lp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effectLst/>
                          <a:latin typeface="Arial" panose="020B0604020202020204" pitchFamily="34" charset="0"/>
                        </a:rPr>
                        <a:t> $         0.93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131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4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21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CuadroTexto 15"/>
          <p:cNvSpPr txBox="1"/>
          <p:nvPr/>
        </p:nvSpPr>
        <p:spPr>
          <a:xfrm rot="10800000" flipV="1">
            <a:off x="4546242" y="3070452"/>
            <a:ext cx="444321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rgbClr val="000000"/>
                </a:solidFill>
              </a:rPr>
              <a:t>This imports only includes caustic soda in 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 smtClean="0">
                <a:solidFill>
                  <a:srgbClr val="000000"/>
                </a:solidFill>
              </a:rPr>
              <a:t>Brenntag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reduced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its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imports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by</a:t>
            </a:r>
            <a:r>
              <a:rPr lang="es-MX" sz="1400" dirty="0" smtClean="0">
                <a:solidFill>
                  <a:srgbClr val="000000"/>
                </a:solidFill>
              </a:rPr>
              <a:t> 75% </a:t>
            </a:r>
            <a:r>
              <a:rPr lang="es-MX" sz="1400" dirty="0" err="1" smtClean="0">
                <a:solidFill>
                  <a:srgbClr val="000000"/>
                </a:solidFill>
              </a:rPr>
              <a:t>from</a:t>
            </a:r>
            <a:r>
              <a:rPr lang="es-MX" sz="1400" dirty="0" smtClean="0">
                <a:solidFill>
                  <a:srgbClr val="000000"/>
                </a:solidFill>
              </a:rPr>
              <a:t> 2018 to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 smtClean="0">
                <a:solidFill>
                  <a:srgbClr val="000000"/>
                </a:solidFill>
              </a:rPr>
              <a:t>Sodium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hydroxe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is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also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made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locally</a:t>
            </a:r>
            <a:r>
              <a:rPr lang="es-MX" sz="1400" dirty="0" smtClean="0">
                <a:solidFill>
                  <a:srgbClr val="000000"/>
                </a:solidFill>
              </a:rPr>
              <a:t> in </a:t>
            </a:r>
            <a:r>
              <a:rPr lang="es-MX" sz="1400" dirty="0" err="1" smtClean="0">
                <a:solidFill>
                  <a:srgbClr val="000000"/>
                </a:solidFill>
              </a:rPr>
              <a:t>Mexico</a:t>
            </a:r>
            <a:endParaRPr lang="en-US" sz="1400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smtClean="0">
                <a:solidFill>
                  <a:srgbClr val="000000"/>
                </a:solidFill>
              </a:rPr>
              <a:t>Total </a:t>
            </a:r>
            <a:r>
              <a:rPr lang="es-MX" sz="1400" dirty="0" err="1" smtClean="0">
                <a:solidFill>
                  <a:srgbClr val="000000"/>
                </a:solidFill>
              </a:rPr>
              <a:t>Imports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decreased</a:t>
            </a:r>
            <a:r>
              <a:rPr lang="es-MX" sz="1400" dirty="0" smtClean="0">
                <a:solidFill>
                  <a:srgbClr val="000000"/>
                </a:solidFill>
              </a:rPr>
              <a:t> 9.6% </a:t>
            </a:r>
            <a:r>
              <a:rPr lang="es-MX" sz="1400" dirty="0" err="1" smtClean="0">
                <a:solidFill>
                  <a:srgbClr val="000000"/>
                </a:solidFill>
              </a:rPr>
              <a:t>from</a:t>
            </a:r>
            <a:r>
              <a:rPr lang="es-MX" sz="1400" dirty="0" smtClean="0">
                <a:solidFill>
                  <a:srgbClr val="000000"/>
                </a:solidFill>
              </a:rPr>
              <a:t> 2018 to 2019</a:t>
            </a:r>
            <a:endParaRPr lang="en-US" sz="1400" dirty="0" smtClean="0">
              <a:solidFill>
                <a:srgbClr val="000000"/>
              </a:solidFill>
            </a:endParaRPr>
          </a:p>
        </p:txBody>
      </p:sp>
      <p:sp>
        <p:nvSpPr>
          <p:cNvPr id="15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 smtClean="0">
                <a:solidFill>
                  <a:srgbClr val="0F6593"/>
                </a:solidFill>
              </a:rPr>
              <a:t>Sodium</a:t>
            </a:r>
            <a:r>
              <a:rPr lang="es-MX" sz="2800" dirty="0" smtClean="0">
                <a:solidFill>
                  <a:srgbClr val="0F6593"/>
                </a:solidFill>
              </a:rPr>
              <a:t> </a:t>
            </a:r>
            <a:r>
              <a:rPr lang="es-MX" sz="2800" dirty="0" err="1" smtClean="0">
                <a:solidFill>
                  <a:srgbClr val="0F6593"/>
                </a:solidFill>
              </a:rPr>
              <a:t>Hydroxe</a:t>
            </a:r>
            <a:r>
              <a:rPr lang="es-MX" sz="2800" dirty="0" smtClean="0">
                <a:solidFill>
                  <a:srgbClr val="0F6593"/>
                </a:solidFill>
              </a:rPr>
              <a:t> (50%)</a:t>
            </a:r>
            <a:endParaRPr lang="en-US" sz="2800" dirty="0">
              <a:solidFill>
                <a:srgbClr val="0F6593"/>
              </a:solidFill>
            </a:endParaRPr>
          </a:p>
        </p:txBody>
      </p:sp>
      <p:graphicFrame>
        <p:nvGraphicFramePr>
          <p:cNvPr id="13" name="Gráfico 12"/>
          <p:cNvGraphicFramePr>
            <a:graphicFrameLocks/>
          </p:cNvGraphicFramePr>
          <p:nvPr/>
        </p:nvGraphicFramePr>
        <p:xfrm>
          <a:off x="0" y="42992"/>
          <a:ext cx="4546240" cy="30479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9" name="Gráfico 18"/>
          <p:cNvGraphicFramePr>
            <a:graphicFrameLocks/>
          </p:cNvGraphicFramePr>
          <p:nvPr/>
        </p:nvGraphicFramePr>
        <p:xfrm>
          <a:off x="4546240" y="45038"/>
          <a:ext cx="4597760" cy="3045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" name="Tabla 1"/>
          <p:cNvGraphicFramePr>
            <a:graphicFrameLocks noGrp="1"/>
          </p:cNvGraphicFramePr>
          <p:nvPr/>
        </p:nvGraphicFramePr>
        <p:xfrm>
          <a:off x="12882" y="3178172"/>
          <a:ext cx="4546240" cy="2086356"/>
        </p:xfrm>
        <a:graphic>
          <a:graphicData uri="http://schemas.openxmlformats.org/drawingml/2006/table">
            <a:tbl>
              <a:tblPr/>
              <a:tblGrid>
                <a:gridCol w="2652665"/>
                <a:gridCol w="1893575"/>
              </a:tblGrid>
              <a:tr h="2487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 / supplier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/kg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248793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Quim Industrial Norte Sa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0.57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7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Paradoxpro Corp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 $                               0.57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48793"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Brenntag Pacifics De Rl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0.61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7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Brenntag Global Marketing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 $                               0.61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48793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Productos Picantes De Baja California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0.48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7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Univar Usa Inc.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 $                               0.48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7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 general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0.57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1762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5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22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CuadroTexto 15"/>
          <p:cNvSpPr txBox="1"/>
          <p:nvPr/>
        </p:nvSpPr>
        <p:spPr>
          <a:xfrm rot="10800000" flipV="1">
            <a:off x="4546242" y="3070452"/>
            <a:ext cx="444321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rgbClr val="000000"/>
                </a:solidFill>
              </a:rPr>
              <a:t>This imports only includes caustic soda in solid 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 smtClean="0">
                <a:solidFill>
                  <a:srgbClr val="000000"/>
                </a:solidFill>
              </a:rPr>
              <a:t>Brenntag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reduced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its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imports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by</a:t>
            </a:r>
            <a:r>
              <a:rPr lang="es-MX" sz="1400" dirty="0" smtClean="0">
                <a:solidFill>
                  <a:srgbClr val="000000"/>
                </a:solidFill>
              </a:rPr>
              <a:t> 75% </a:t>
            </a:r>
            <a:r>
              <a:rPr lang="es-MX" sz="1400" dirty="0" err="1" smtClean="0">
                <a:solidFill>
                  <a:srgbClr val="000000"/>
                </a:solidFill>
              </a:rPr>
              <a:t>from</a:t>
            </a:r>
            <a:r>
              <a:rPr lang="es-MX" sz="1400" dirty="0" smtClean="0">
                <a:solidFill>
                  <a:srgbClr val="000000"/>
                </a:solidFill>
              </a:rPr>
              <a:t> 2018 to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>
                <a:solidFill>
                  <a:srgbClr val="000000"/>
                </a:solidFill>
              </a:rPr>
              <a:t>Sodium</a:t>
            </a:r>
            <a:r>
              <a:rPr lang="es-MX" sz="1400" dirty="0">
                <a:solidFill>
                  <a:srgbClr val="000000"/>
                </a:solidFill>
              </a:rPr>
              <a:t> </a:t>
            </a:r>
            <a:r>
              <a:rPr lang="es-MX" sz="1400" dirty="0" err="1">
                <a:solidFill>
                  <a:srgbClr val="000000"/>
                </a:solidFill>
              </a:rPr>
              <a:t>hydroxe</a:t>
            </a:r>
            <a:r>
              <a:rPr lang="es-MX" sz="1400" dirty="0">
                <a:solidFill>
                  <a:srgbClr val="000000"/>
                </a:solidFill>
              </a:rPr>
              <a:t> </a:t>
            </a:r>
            <a:r>
              <a:rPr lang="es-MX" sz="1400" dirty="0" err="1">
                <a:solidFill>
                  <a:srgbClr val="000000"/>
                </a:solidFill>
              </a:rPr>
              <a:t>is</a:t>
            </a:r>
            <a:r>
              <a:rPr lang="es-MX" sz="1400" dirty="0">
                <a:solidFill>
                  <a:srgbClr val="000000"/>
                </a:solidFill>
              </a:rPr>
              <a:t> </a:t>
            </a:r>
            <a:r>
              <a:rPr lang="es-MX" sz="1400" dirty="0" err="1">
                <a:solidFill>
                  <a:srgbClr val="000000"/>
                </a:solidFill>
              </a:rPr>
              <a:t>also</a:t>
            </a:r>
            <a:r>
              <a:rPr lang="es-MX" sz="1400" dirty="0">
                <a:solidFill>
                  <a:srgbClr val="000000"/>
                </a:solidFill>
              </a:rPr>
              <a:t> </a:t>
            </a:r>
            <a:r>
              <a:rPr lang="es-MX" sz="1400" dirty="0" err="1">
                <a:solidFill>
                  <a:srgbClr val="000000"/>
                </a:solidFill>
              </a:rPr>
              <a:t>made</a:t>
            </a:r>
            <a:r>
              <a:rPr lang="es-MX" sz="1400" dirty="0">
                <a:solidFill>
                  <a:srgbClr val="000000"/>
                </a:solidFill>
              </a:rPr>
              <a:t> </a:t>
            </a:r>
            <a:r>
              <a:rPr lang="es-MX" sz="1400" dirty="0" err="1">
                <a:solidFill>
                  <a:srgbClr val="000000"/>
                </a:solidFill>
              </a:rPr>
              <a:t>locally</a:t>
            </a:r>
            <a:r>
              <a:rPr lang="es-MX" sz="1400" dirty="0">
                <a:solidFill>
                  <a:srgbClr val="000000"/>
                </a:solidFill>
              </a:rPr>
              <a:t> in </a:t>
            </a:r>
            <a:r>
              <a:rPr lang="es-MX" sz="1400" dirty="0" err="1">
                <a:solidFill>
                  <a:srgbClr val="000000"/>
                </a:solidFill>
              </a:rPr>
              <a:t>Mexico</a:t>
            </a:r>
            <a:endParaRPr lang="en-US" sz="1400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smtClean="0">
                <a:solidFill>
                  <a:srgbClr val="000000"/>
                </a:solidFill>
              </a:rPr>
              <a:t>Total </a:t>
            </a:r>
            <a:r>
              <a:rPr lang="es-MX" sz="1400" dirty="0" err="1" smtClean="0">
                <a:solidFill>
                  <a:srgbClr val="000000"/>
                </a:solidFill>
              </a:rPr>
              <a:t>Imports</a:t>
            </a:r>
            <a:r>
              <a:rPr lang="es-MX" sz="1400" dirty="0" smtClean="0">
                <a:solidFill>
                  <a:srgbClr val="000000"/>
                </a:solidFill>
              </a:rPr>
              <a:t> </a:t>
            </a:r>
            <a:r>
              <a:rPr lang="es-MX" sz="1400" dirty="0" err="1" smtClean="0">
                <a:solidFill>
                  <a:srgbClr val="000000"/>
                </a:solidFill>
              </a:rPr>
              <a:t>decreased</a:t>
            </a:r>
            <a:r>
              <a:rPr lang="es-MX" sz="1400" dirty="0" smtClean="0">
                <a:solidFill>
                  <a:srgbClr val="000000"/>
                </a:solidFill>
              </a:rPr>
              <a:t> 50% </a:t>
            </a:r>
            <a:r>
              <a:rPr lang="es-MX" sz="1400" dirty="0" err="1" smtClean="0">
                <a:solidFill>
                  <a:srgbClr val="000000"/>
                </a:solidFill>
              </a:rPr>
              <a:t>from</a:t>
            </a:r>
            <a:r>
              <a:rPr lang="es-MX" sz="1400" dirty="0" smtClean="0">
                <a:solidFill>
                  <a:srgbClr val="000000"/>
                </a:solidFill>
              </a:rPr>
              <a:t> 2018 to 2019</a:t>
            </a:r>
            <a:endParaRPr lang="en-US" sz="1400" dirty="0" smtClean="0">
              <a:solidFill>
                <a:srgbClr val="000000"/>
              </a:solidFill>
            </a:endParaRPr>
          </a:p>
        </p:txBody>
      </p:sp>
      <p:sp>
        <p:nvSpPr>
          <p:cNvPr id="15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 smtClean="0">
                <a:solidFill>
                  <a:srgbClr val="0F6593"/>
                </a:solidFill>
              </a:rPr>
              <a:t>Sodium</a:t>
            </a:r>
            <a:r>
              <a:rPr lang="es-MX" sz="2800" dirty="0" smtClean="0">
                <a:solidFill>
                  <a:srgbClr val="0F6593"/>
                </a:solidFill>
              </a:rPr>
              <a:t> </a:t>
            </a:r>
            <a:r>
              <a:rPr lang="es-MX" sz="2800" dirty="0" err="1" smtClean="0">
                <a:solidFill>
                  <a:srgbClr val="0F6593"/>
                </a:solidFill>
              </a:rPr>
              <a:t>Hydroxe</a:t>
            </a:r>
            <a:r>
              <a:rPr lang="es-MX" sz="2800" dirty="0" smtClean="0">
                <a:solidFill>
                  <a:srgbClr val="0F6593"/>
                </a:solidFill>
              </a:rPr>
              <a:t> (Solid </a:t>
            </a:r>
            <a:r>
              <a:rPr lang="es-MX" sz="2800" dirty="0" err="1" smtClean="0">
                <a:solidFill>
                  <a:srgbClr val="0F6593"/>
                </a:solidFill>
              </a:rPr>
              <a:t>form</a:t>
            </a:r>
            <a:r>
              <a:rPr lang="es-MX" sz="2800" dirty="0" smtClean="0">
                <a:solidFill>
                  <a:srgbClr val="0F6593"/>
                </a:solidFill>
              </a:rPr>
              <a:t>)</a:t>
            </a:r>
            <a:endParaRPr lang="en-US" sz="2800" dirty="0">
              <a:solidFill>
                <a:srgbClr val="0F6593"/>
              </a:solidFill>
            </a:endParaRPr>
          </a:p>
        </p:txBody>
      </p:sp>
      <p:graphicFrame>
        <p:nvGraphicFramePr>
          <p:cNvPr id="17" name="Gráfico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8590473"/>
              </p:ext>
            </p:extLst>
          </p:nvPr>
        </p:nvGraphicFramePr>
        <p:xfrm>
          <a:off x="-64395" y="0"/>
          <a:ext cx="4584876" cy="3090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8" name="Gráfico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4222535"/>
              </p:ext>
            </p:extLst>
          </p:nvPr>
        </p:nvGraphicFramePr>
        <p:xfrm>
          <a:off x="4584880" y="88164"/>
          <a:ext cx="4559120" cy="3002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5366599"/>
              </p:ext>
            </p:extLst>
          </p:nvPr>
        </p:nvGraphicFramePr>
        <p:xfrm>
          <a:off x="14911" y="3101976"/>
          <a:ext cx="4492693" cy="3254380"/>
        </p:xfrm>
        <a:graphic>
          <a:graphicData uri="http://schemas.openxmlformats.org/drawingml/2006/table">
            <a:tbl>
              <a:tblPr/>
              <a:tblGrid>
                <a:gridCol w="3761644"/>
                <a:gridCol w="731049"/>
              </a:tblGrid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 / supplier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/kg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Spin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0.80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Axiall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0.84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New China Chemicals Co., Ltd.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0.62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Andikem Mexico S. De R.L.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0.67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Andino Chemical International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0.67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Net Print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0.57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Bdv Behrens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0.55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Globe Chemicals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0.63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Lavanderia Fase 2 S De Rl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0.38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0.37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effectLst/>
                          <a:latin typeface="Arial" panose="020B0604020202020204" pitchFamily="34" charset="0"/>
                        </a:rPr>
                        <a:t>Quim Industrial Norte Sa Cv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0.37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Quimica Industria Del Norte S.A. De C.V.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0.39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Manuchar Internacionalsa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0.59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Expan Chemicals Nv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0.59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Quim Industrial Norte Sa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0.79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Apac Chemical Corporation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0.69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Connection Chemical Lp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 $     0.84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Galvanoquimica Mexicana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0.65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27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effectLst/>
                          <a:latin typeface="Arial" panose="020B0604020202020204" pitchFamily="34" charset="0"/>
                        </a:rPr>
                        <a:t>Globe Chemicals Gmb H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effectLst/>
                          <a:latin typeface="Arial" panose="020B0604020202020204" pitchFamily="34" charset="0"/>
                        </a:rPr>
                        <a:t> $     0.65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5456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54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3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8796696"/>
              </p:ext>
            </p:extLst>
          </p:nvPr>
        </p:nvGraphicFramePr>
        <p:xfrm>
          <a:off x="0" y="0"/>
          <a:ext cx="4546242" cy="30909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5" name="Marcador de contenido 2"/>
          <p:cNvSpPr>
            <a:spLocks noGrp="1"/>
          </p:cNvSpPr>
          <p:nvPr>
            <p:ph idx="1"/>
          </p:nvPr>
        </p:nvSpPr>
        <p:spPr>
          <a:xfrm>
            <a:off x="4546240" y="3090925"/>
            <a:ext cx="4636396" cy="3166385"/>
          </a:xfrm>
        </p:spPr>
        <p:txBody>
          <a:bodyPr/>
          <a:lstStyle/>
          <a:p>
            <a:r>
              <a:rPr lang="en-US" dirty="0" smtClean="0"/>
              <a:t>Main </a:t>
            </a:r>
            <a:r>
              <a:rPr lang="en-US" dirty="0"/>
              <a:t>importer is P&amp;G from Shell (1.35 </a:t>
            </a:r>
            <a:r>
              <a:rPr lang="en-US" dirty="0" err="1"/>
              <a:t>usd</a:t>
            </a:r>
            <a:r>
              <a:rPr lang="en-US" dirty="0"/>
              <a:t>/kg ) and Huntsman (1.80 </a:t>
            </a:r>
            <a:r>
              <a:rPr lang="en-US" dirty="0" err="1"/>
              <a:t>usd</a:t>
            </a:r>
            <a:r>
              <a:rPr lang="en-US" dirty="0"/>
              <a:t>/kg) both from USA</a:t>
            </a:r>
          </a:p>
          <a:p>
            <a:r>
              <a:rPr lang="en-US" dirty="0"/>
              <a:t>IQC imports from Sasol USA (1.54 </a:t>
            </a:r>
            <a:r>
              <a:rPr lang="en-US" dirty="0" err="1"/>
              <a:t>usd</a:t>
            </a:r>
            <a:r>
              <a:rPr lang="en-US" dirty="0"/>
              <a:t>/kg)</a:t>
            </a:r>
          </a:p>
          <a:p>
            <a:r>
              <a:rPr lang="en-US" dirty="0"/>
              <a:t>HJB imports from Shell USA (1.50 </a:t>
            </a:r>
            <a:r>
              <a:rPr lang="en-US" dirty="0" err="1"/>
              <a:t>usd</a:t>
            </a:r>
            <a:r>
              <a:rPr lang="en-US" dirty="0"/>
              <a:t>/kg)</a:t>
            </a:r>
          </a:p>
          <a:p>
            <a:r>
              <a:rPr lang="en-US" dirty="0"/>
              <a:t>Imports are falling down by the end of the year</a:t>
            </a:r>
          </a:p>
          <a:p>
            <a:r>
              <a:rPr lang="en-US" dirty="0" smtClean="0"/>
              <a:t>P&amp;G imports increases 40% from 2018 to 2019</a:t>
            </a:r>
            <a:endParaRPr lang="en-US" dirty="0"/>
          </a:p>
          <a:p>
            <a:endParaRPr lang="en-US" dirty="0"/>
          </a:p>
        </p:txBody>
      </p:sp>
      <p:sp>
        <p:nvSpPr>
          <p:cNvPr id="13" name="Title 6"/>
          <p:cNvSpPr txBox="1">
            <a:spLocks/>
          </p:cNvSpPr>
          <p:nvPr/>
        </p:nvSpPr>
        <p:spPr>
          <a:xfrm>
            <a:off x="2982302" y="6443597"/>
            <a:ext cx="3127880" cy="4259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dirty="0"/>
              <a:t>AE2</a:t>
            </a:r>
            <a:endParaRPr lang="en-US" dirty="0"/>
          </a:p>
        </p:txBody>
      </p:sp>
      <p:graphicFrame>
        <p:nvGraphicFramePr>
          <p:cNvPr id="16" name="Gráfico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4526023"/>
              </p:ext>
            </p:extLst>
          </p:nvPr>
        </p:nvGraphicFramePr>
        <p:xfrm>
          <a:off x="4578438" y="1"/>
          <a:ext cx="4539803" cy="30909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101894"/>
              </p:ext>
            </p:extLst>
          </p:nvPr>
        </p:nvGraphicFramePr>
        <p:xfrm>
          <a:off x="0" y="3248167"/>
          <a:ext cx="4578438" cy="3146635"/>
        </p:xfrm>
        <a:graphic>
          <a:graphicData uri="http://schemas.openxmlformats.org/drawingml/2006/table">
            <a:tbl>
              <a:tblPr/>
              <a:tblGrid>
                <a:gridCol w="2688609"/>
                <a:gridCol w="1889829"/>
              </a:tblGrid>
              <a:tr h="9653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Importer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usd</a:t>
                      </a:r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/kg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Procter &amp; Gamble Mfg. Mexico S. De R.L.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1.44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Shell Chemical Lp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1.30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Huntsman Petrochemical Llc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1.76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Procter &amp; Gamble Distributing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1.59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Flint Hills Resources Lp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1.28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Industria Quimica Del Centro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1.54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Sasol Chemicals North America Llc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1.54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Galeria Productora De Cosmeticos S. De R.L.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2.84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Erca Wilmar Cosmetic Ingredientes Srl .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2.73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Evonik Corporation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4.07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Hjb Quimica International S.A De C.V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1.51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79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Shell Chemical Lp</a:t>
                      </a:r>
                    </a:p>
                  </a:txBody>
                  <a:tcPr marL="857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1.51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7544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85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4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3" name="Grá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0156520"/>
              </p:ext>
            </p:extLst>
          </p:nvPr>
        </p:nvGraphicFramePr>
        <p:xfrm>
          <a:off x="93637" y="1"/>
          <a:ext cx="4452606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Marcador de contenido 2"/>
          <p:cNvSpPr>
            <a:spLocks noGrp="1"/>
          </p:cNvSpPr>
          <p:nvPr>
            <p:ph idx="1"/>
          </p:nvPr>
        </p:nvSpPr>
        <p:spPr>
          <a:xfrm>
            <a:off x="4546240" y="3090926"/>
            <a:ext cx="4691394" cy="3105158"/>
          </a:xfrm>
        </p:spPr>
        <p:txBody>
          <a:bodyPr>
            <a:noAutofit/>
          </a:bodyPr>
          <a:lstStyle/>
          <a:p>
            <a:r>
              <a:rPr lang="en-US" dirty="0" smtClean="0"/>
              <a:t>By 31 </a:t>
            </a:r>
            <a:r>
              <a:rPr lang="en-US" dirty="0" err="1" smtClean="0"/>
              <a:t>dec</a:t>
            </a:r>
            <a:r>
              <a:rPr lang="en-US" dirty="0" smtClean="0"/>
              <a:t> 2019 there  are 48 different importers in Mexico for SLES 70%</a:t>
            </a:r>
          </a:p>
          <a:p>
            <a:r>
              <a:rPr lang="es-MX" dirty="0" err="1" smtClean="0"/>
              <a:t>Imports</a:t>
            </a:r>
            <a:r>
              <a:rPr lang="es-MX" dirty="0" smtClean="0"/>
              <a:t> </a:t>
            </a:r>
            <a:r>
              <a:rPr lang="es-MX" dirty="0" err="1" smtClean="0"/>
              <a:t>increase</a:t>
            </a:r>
            <a:r>
              <a:rPr lang="es-MX" dirty="0" smtClean="0"/>
              <a:t> 30% </a:t>
            </a:r>
            <a:r>
              <a:rPr lang="es-MX" dirty="0" err="1" smtClean="0"/>
              <a:t>from</a:t>
            </a:r>
            <a:r>
              <a:rPr lang="es-MX" dirty="0" smtClean="0"/>
              <a:t> 2018 to 2019</a:t>
            </a:r>
            <a:endParaRPr lang="en-US" dirty="0"/>
          </a:p>
          <a:p>
            <a:r>
              <a:rPr lang="en-US" dirty="0"/>
              <a:t>Average imported SLES 70% from Asia is $1.00 </a:t>
            </a:r>
            <a:r>
              <a:rPr lang="en-US" dirty="0" err="1"/>
              <a:t>usd</a:t>
            </a:r>
            <a:r>
              <a:rPr lang="en-US" dirty="0"/>
              <a:t>/kg</a:t>
            </a:r>
          </a:p>
          <a:p>
            <a:r>
              <a:rPr lang="es-MX" dirty="0" err="1" smtClean="0"/>
              <a:t>The</a:t>
            </a:r>
            <a:r>
              <a:rPr lang="es-MX" dirty="0" smtClean="0"/>
              <a:t> </a:t>
            </a:r>
            <a:r>
              <a:rPr lang="es-MX" dirty="0" err="1" smtClean="0"/>
              <a:t>imports</a:t>
            </a:r>
            <a:r>
              <a:rPr lang="es-MX" dirty="0" smtClean="0"/>
              <a:t> </a:t>
            </a:r>
            <a:r>
              <a:rPr lang="es-MX" dirty="0" err="1" smtClean="0"/>
              <a:t>from</a:t>
            </a:r>
            <a:r>
              <a:rPr lang="es-MX" dirty="0" smtClean="0"/>
              <a:t> Ecatepec are </a:t>
            </a:r>
            <a:r>
              <a:rPr lang="es-MX" dirty="0" err="1" smtClean="0"/>
              <a:t>Steol</a:t>
            </a:r>
            <a:r>
              <a:rPr lang="es-MX" dirty="0" smtClean="0"/>
              <a:t> 270 </a:t>
            </a:r>
            <a:r>
              <a:rPr lang="es-MX" dirty="0" err="1" smtClean="0"/>
              <a:t>from</a:t>
            </a:r>
            <a:r>
              <a:rPr lang="es-MX" dirty="0" smtClean="0"/>
              <a:t> Manizales and </a:t>
            </a:r>
            <a:r>
              <a:rPr lang="es-MX" dirty="0" err="1" smtClean="0"/>
              <a:t>the</a:t>
            </a:r>
            <a:r>
              <a:rPr lang="es-MX" dirty="0" smtClean="0"/>
              <a:t> </a:t>
            </a:r>
            <a:r>
              <a:rPr lang="es-MX" dirty="0" err="1" smtClean="0"/>
              <a:t>imports</a:t>
            </a:r>
            <a:r>
              <a:rPr lang="es-MX" dirty="0" smtClean="0"/>
              <a:t> </a:t>
            </a:r>
            <a:r>
              <a:rPr lang="es-MX" dirty="0" err="1" smtClean="0"/>
              <a:t>from</a:t>
            </a:r>
            <a:r>
              <a:rPr lang="es-MX" dirty="0" smtClean="0"/>
              <a:t> Matamoros are </a:t>
            </a:r>
            <a:r>
              <a:rPr lang="es-MX" dirty="0" err="1" smtClean="0"/>
              <a:t>Materials</a:t>
            </a:r>
            <a:r>
              <a:rPr lang="es-MX" dirty="0" smtClean="0"/>
              <a:t> </a:t>
            </a:r>
            <a:r>
              <a:rPr lang="es-MX" dirty="0" err="1" smtClean="0"/>
              <a:t>from</a:t>
            </a:r>
            <a:r>
              <a:rPr lang="es-MX" dirty="0" smtClean="0"/>
              <a:t> UD</a:t>
            </a:r>
          </a:p>
          <a:p>
            <a:r>
              <a:rPr lang="es-MX" dirty="0" err="1" smtClean="0"/>
              <a:t>Main</a:t>
            </a:r>
            <a:r>
              <a:rPr lang="es-MX" dirty="0" smtClean="0"/>
              <a:t> </a:t>
            </a:r>
            <a:r>
              <a:rPr lang="es-MX" dirty="0" err="1" smtClean="0"/>
              <a:t>importers</a:t>
            </a:r>
            <a:r>
              <a:rPr lang="es-MX" dirty="0" smtClean="0"/>
              <a:t> are </a:t>
            </a:r>
            <a:r>
              <a:rPr lang="es-MX" dirty="0" err="1" smtClean="0"/>
              <a:t>Erca</a:t>
            </a:r>
            <a:r>
              <a:rPr lang="es-MX" dirty="0" smtClean="0"/>
              <a:t> Mate, </a:t>
            </a:r>
            <a:r>
              <a:rPr lang="es-MX" dirty="0" err="1" smtClean="0"/>
              <a:t>Disan</a:t>
            </a:r>
            <a:r>
              <a:rPr lang="es-MX" dirty="0" smtClean="0"/>
              <a:t> HJB, </a:t>
            </a:r>
            <a:r>
              <a:rPr lang="es-MX" dirty="0" err="1" smtClean="0"/>
              <a:t>Trasome</a:t>
            </a:r>
            <a:r>
              <a:rPr lang="es-MX" dirty="0" smtClean="0"/>
              <a:t> and </a:t>
            </a:r>
            <a:r>
              <a:rPr lang="es-MX" dirty="0" err="1" smtClean="0"/>
              <a:t>Pochteca</a:t>
            </a:r>
            <a:r>
              <a:rPr lang="es-MX" dirty="0"/>
              <a:t> </a:t>
            </a:r>
            <a:r>
              <a:rPr lang="es-MX" dirty="0" smtClean="0"/>
              <a:t>(</a:t>
            </a:r>
            <a:r>
              <a:rPr lang="es-MX" dirty="0" err="1" smtClean="0"/>
              <a:t>almost</a:t>
            </a:r>
            <a:r>
              <a:rPr lang="es-MX" dirty="0" smtClean="0"/>
              <a:t> 65% of </a:t>
            </a:r>
            <a:r>
              <a:rPr lang="es-MX" dirty="0" err="1" smtClean="0"/>
              <a:t>the</a:t>
            </a:r>
            <a:r>
              <a:rPr lang="es-MX" dirty="0" smtClean="0"/>
              <a:t> </a:t>
            </a:r>
            <a:r>
              <a:rPr lang="es-MX" dirty="0" err="1" smtClean="0"/>
              <a:t>imports</a:t>
            </a:r>
            <a:r>
              <a:rPr lang="es-MX" dirty="0" smtClean="0"/>
              <a:t>)</a:t>
            </a:r>
            <a:endParaRPr lang="en-US" dirty="0"/>
          </a:p>
        </p:txBody>
      </p:sp>
      <p:sp>
        <p:nvSpPr>
          <p:cNvPr id="15" name="Title 6"/>
          <p:cNvSpPr txBox="1">
            <a:spLocks/>
          </p:cNvSpPr>
          <p:nvPr/>
        </p:nvSpPr>
        <p:spPr>
          <a:xfrm>
            <a:off x="2982302" y="6443597"/>
            <a:ext cx="3127880" cy="4259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dirty="0"/>
              <a:t>SLES 70%</a:t>
            </a:r>
            <a:endParaRPr lang="en-US" dirty="0"/>
          </a:p>
        </p:txBody>
      </p:sp>
      <p:graphicFrame>
        <p:nvGraphicFramePr>
          <p:cNvPr id="18" name="Gráfico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9015997"/>
              </p:ext>
            </p:extLst>
          </p:nvPr>
        </p:nvGraphicFramePr>
        <p:xfrm>
          <a:off x="4601180" y="0"/>
          <a:ext cx="4572004" cy="3090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4649037"/>
              </p:ext>
            </p:extLst>
          </p:nvPr>
        </p:nvGraphicFramePr>
        <p:xfrm>
          <a:off x="0" y="3109135"/>
          <a:ext cx="4491303" cy="3072721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3360160"/>
                <a:gridCol w="1131143"/>
              </a:tblGrid>
              <a:tr h="10710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 smtClean="0">
                          <a:effectLst/>
                        </a:rPr>
                        <a:t>Supplier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 smtClean="0">
                          <a:effectLst/>
                        </a:rPr>
                        <a:t>Cost </a:t>
                      </a:r>
                      <a:r>
                        <a:rPr lang="en-US" sz="1000" b="1" u="none" strike="noStrike" dirty="0" err="1" smtClean="0">
                          <a:effectLst/>
                        </a:rPr>
                        <a:t>usd</a:t>
                      </a:r>
                      <a:r>
                        <a:rPr lang="en-US" sz="1000" b="1" u="none" strike="noStrike" dirty="0" smtClean="0">
                          <a:effectLst/>
                        </a:rPr>
                        <a:t>/kg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</a:rPr>
                        <a:t>Jiaxing</a:t>
                      </a:r>
                      <a:r>
                        <a:rPr lang="en-US" sz="1000" u="none" strike="noStrike" dirty="0">
                          <a:effectLst/>
                        </a:rPr>
                        <a:t> </a:t>
                      </a:r>
                      <a:r>
                        <a:rPr lang="en-US" sz="1000" u="none" strike="noStrike" dirty="0" err="1">
                          <a:effectLst/>
                        </a:rPr>
                        <a:t>Zanyu</a:t>
                      </a:r>
                      <a:r>
                        <a:rPr lang="en-US" sz="1000" u="none" strike="noStrike" dirty="0">
                          <a:effectLst/>
                        </a:rPr>
                        <a:t> </a:t>
                      </a:r>
                      <a:r>
                        <a:rPr lang="en-US" sz="1000" u="none" strike="noStrike" dirty="0" err="1">
                          <a:effectLst/>
                        </a:rPr>
                        <a:t>Techology</a:t>
                      </a:r>
                      <a:r>
                        <a:rPr lang="en-US" sz="1000" u="none" strike="noStrike" dirty="0">
                          <a:effectLst/>
                        </a:rPr>
                        <a:t> </a:t>
                      </a:r>
                      <a:r>
                        <a:rPr lang="en-US" sz="1000" u="none" strike="noStrike" dirty="0" smtClean="0">
                          <a:effectLst/>
                        </a:rPr>
                        <a:t>Development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0.94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Globe Chemicals Gmb 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0.98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Amuco Inc.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0.97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Born King Co., Ltd.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Teng Ho Co., Ltd.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0.96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Sinolight Shaoxing Chemicals Co., Ltd.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0.92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Pasternak Baum &amp; Co. Inc.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0.96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Ho Tung Chemical Corporation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0.94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Contimont S.A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0.94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Zhejiang Zanyu New Material Co., Ltd.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0.96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Omni Chem136 Llc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Jiaxing Zanyu Technology Development Co., Ltd.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1.01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Natural Oleochemicals Sdn Bhd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     0.97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7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Anhui Jintung Fine Chemical Corporation Ltd.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 $                     1.01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8749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0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5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Marcador de contenido 2"/>
          <p:cNvSpPr>
            <a:spLocks noGrp="1"/>
          </p:cNvSpPr>
          <p:nvPr>
            <p:ph idx="1"/>
          </p:nvPr>
        </p:nvSpPr>
        <p:spPr>
          <a:xfrm>
            <a:off x="4546240" y="3090926"/>
            <a:ext cx="4691394" cy="3105158"/>
          </a:xfrm>
        </p:spPr>
        <p:txBody>
          <a:bodyPr>
            <a:noAutofit/>
          </a:bodyPr>
          <a:lstStyle/>
          <a:p>
            <a:r>
              <a:rPr lang="es-MX" dirty="0" err="1"/>
              <a:t>Intercompany</a:t>
            </a:r>
            <a:r>
              <a:rPr lang="es-MX" dirty="0"/>
              <a:t> Price </a:t>
            </a:r>
            <a:r>
              <a:rPr lang="es-MX" dirty="0" err="1"/>
              <a:t>from</a:t>
            </a:r>
            <a:r>
              <a:rPr lang="es-MX" dirty="0"/>
              <a:t> </a:t>
            </a:r>
            <a:r>
              <a:rPr lang="es-MX" dirty="0" err="1"/>
              <a:t>Stepan</a:t>
            </a:r>
            <a:r>
              <a:rPr lang="es-MX" dirty="0"/>
              <a:t> Company </a:t>
            </a:r>
            <a:r>
              <a:rPr lang="es-MX" dirty="0" err="1"/>
              <a:t>is</a:t>
            </a:r>
            <a:r>
              <a:rPr lang="es-MX" dirty="0"/>
              <a:t> </a:t>
            </a:r>
            <a:r>
              <a:rPr lang="es-MX" dirty="0" err="1"/>
              <a:t>higher</a:t>
            </a:r>
            <a:r>
              <a:rPr lang="es-MX" dirty="0"/>
              <a:t> tan </a:t>
            </a:r>
            <a:r>
              <a:rPr lang="es-MX" dirty="0" err="1"/>
              <a:t>pilot</a:t>
            </a:r>
            <a:r>
              <a:rPr lang="es-MX" dirty="0"/>
              <a:t> </a:t>
            </a:r>
            <a:r>
              <a:rPr lang="es-MX" dirty="0" err="1"/>
              <a:t>Chemicals</a:t>
            </a:r>
            <a:endParaRPr lang="es-MX" dirty="0"/>
          </a:p>
          <a:p>
            <a:r>
              <a:rPr lang="es-MX" i="1" dirty="0"/>
              <a:t>Grupo internacional de </a:t>
            </a:r>
            <a:r>
              <a:rPr lang="es-MX" i="1" dirty="0" err="1"/>
              <a:t>sumistros</a:t>
            </a:r>
            <a:r>
              <a:rPr lang="es-MX" i="1" dirty="0"/>
              <a:t> </a:t>
            </a:r>
            <a:r>
              <a:rPr lang="es-MX" dirty="0" err="1"/>
              <a:t>is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esclusive</a:t>
            </a:r>
            <a:r>
              <a:rPr lang="es-MX" dirty="0"/>
              <a:t> </a:t>
            </a:r>
            <a:r>
              <a:rPr lang="es-MX" dirty="0" err="1"/>
              <a:t>distribuitor</a:t>
            </a:r>
            <a:r>
              <a:rPr lang="es-MX" dirty="0"/>
              <a:t> of </a:t>
            </a:r>
            <a:r>
              <a:rPr lang="es-MX" dirty="0" err="1"/>
              <a:t>Pilot</a:t>
            </a:r>
            <a:r>
              <a:rPr lang="es-MX" dirty="0"/>
              <a:t> </a:t>
            </a:r>
            <a:r>
              <a:rPr lang="es-MX" dirty="0" err="1"/>
              <a:t>chemicals</a:t>
            </a:r>
            <a:r>
              <a:rPr lang="es-MX" dirty="0"/>
              <a:t> in </a:t>
            </a:r>
            <a:r>
              <a:rPr lang="es-MX" dirty="0" err="1" smtClean="0"/>
              <a:t>Mexico</a:t>
            </a:r>
            <a:endParaRPr lang="es-MX" dirty="0" smtClean="0"/>
          </a:p>
          <a:p>
            <a:r>
              <a:rPr lang="es-MX" dirty="0" err="1" smtClean="0"/>
              <a:t>Imports</a:t>
            </a:r>
            <a:r>
              <a:rPr lang="es-MX" dirty="0" smtClean="0"/>
              <a:t> </a:t>
            </a:r>
            <a:r>
              <a:rPr lang="es-MX" dirty="0" err="1" smtClean="0"/>
              <a:t>by</a:t>
            </a:r>
            <a:r>
              <a:rPr lang="es-MX" dirty="0" smtClean="0"/>
              <a:t> 2019 are 8% </a:t>
            </a:r>
            <a:r>
              <a:rPr lang="es-MX" dirty="0" err="1" smtClean="0"/>
              <a:t>smaller</a:t>
            </a:r>
            <a:r>
              <a:rPr lang="es-MX" dirty="0" smtClean="0"/>
              <a:t> tan 2018</a:t>
            </a:r>
            <a:endParaRPr lang="en-US" dirty="0"/>
          </a:p>
        </p:txBody>
      </p:sp>
      <p:sp>
        <p:nvSpPr>
          <p:cNvPr id="15" name="Title 6"/>
          <p:cNvSpPr txBox="1">
            <a:spLocks/>
          </p:cNvSpPr>
          <p:nvPr/>
        </p:nvSpPr>
        <p:spPr>
          <a:xfrm>
            <a:off x="2982301" y="6443597"/>
            <a:ext cx="4775811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sz="2800" dirty="0" err="1"/>
              <a:t>X</a:t>
            </a:r>
            <a:r>
              <a:rPr lang="es-MX" sz="2800"/>
              <a:t>ylene</a:t>
            </a:r>
            <a:r>
              <a:rPr lang="es-MX" sz="2800" dirty="0"/>
              <a:t> </a:t>
            </a:r>
            <a:r>
              <a:rPr lang="es-MX" sz="2800" dirty="0" err="1"/>
              <a:t>sodium</a:t>
            </a:r>
            <a:r>
              <a:rPr lang="es-MX" sz="2800" dirty="0"/>
              <a:t> </a:t>
            </a:r>
            <a:r>
              <a:rPr lang="es-MX" sz="2800" dirty="0" err="1"/>
              <a:t>sulfonate</a:t>
            </a:r>
            <a:endParaRPr lang="en-US" sz="2800" dirty="0"/>
          </a:p>
        </p:txBody>
      </p:sp>
      <p:graphicFrame>
        <p:nvGraphicFramePr>
          <p:cNvPr id="17" name="Gráfico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7145308"/>
              </p:ext>
            </p:extLst>
          </p:nvPr>
        </p:nvGraphicFramePr>
        <p:xfrm>
          <a:off x="0" y="-14230"/>
          <a:ext cx="4546240" cy="31051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3" name="Grá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9876956"/>
              </p:ext>
            </p:extLst>
          </p:nvPr>
        </p:nvGraphicFramePr>
        <p:xfrm>
          <a:off x="4572000" y="0"/>
          <a:ext cx="4504250" cy="3090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207977"/>
              </p:ext>
            </p:extLst>
          </p:nvPr>
        </p:nvGraphicFramePr>
        <p:xfrm>
          <a:off x="0" y="3467097"/>
          <a:ext cx="4448175" cy="1984380"/>
        </p:xfrm>
        <a:graphic>
          <a:graphicData uri="http://schemas.openxmlformats.org/drawingml/2006/table">
            <a:tbl>
              <a:tblPr/>
              <a:tblGrid>
                <a:gridCol w="2826189"/>
                <a:gridCol w="1621986"/>
              </a:tblGrid>
              <a:tr h="19843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 / supplier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/kg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98438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Stepan Mexico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1.58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843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Stepan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 $                               1.58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843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Grupo International De Suministros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843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Pilot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 $                               1.11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843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Pilot Chemical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 $                               1.10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843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Stephan Cdmx S. De R.L.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1.37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843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Stepan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 $                               1.37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8438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Lubricantes Fuchs De Mexico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2.49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843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effectLst/>
                          <a:latin typeface="Arial" panose="020B0604020202020204" pitchFamily="34" charset="0"/>
                        </a:rPr>
                        <a:t>Fuchs Lubricants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effectLst/>
                          <a:latin typeface="Arial" panose="020B0604020202020204" pitchFamily="34" charset="0"/>
                        </a:rPr>
                        <a:t> $                               2.49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030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59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6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1407256"/>
              </p:ext>
            </p:extLst>
          </p:nvPr>
        </p:nvGraphicFramePr>
        <p:xfrm>
          <a:off x="-1" y="0"/>
          <a:ext cx="4546243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3" name="CuadroTexto 12"/>
          <p:cNvSpPr txBox="1"/>
          <p:nvPr/>
        </p:nvSpPr>
        <p:spPr>
          <a:xfrm>
            <a:off x="4610636" y="3090926"/>
            <a:ext cx="448184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 Regular"/>
                <a:cs typeface="Arial" panose="020B0604020202020204" pitchFamily="34" charset="0"/>
              </a:rPr>
              <a:t>PEMEX used to set the Price until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 Regular"/>
                <a:cs typeface="Arial" panose="020B0604020202020204" pitchFamily="34" charset="0"/>
              </a:rPr>
              <a:t>From 2000 to 2018 average Price rose from $4mxn/kg to $18mxn/kg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 Regular"/>
                <a:cs typeface="Arial" panose="020B0604020202020204" pitchFamily="34" charset="0"/>
              </a:rPr>
              <a:t>During 2019 prices and demand are falling down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 Regular"/>
                <a:cs typeface="Arial" panose="020B0604020202020204" pitchFamily="34" charset="0"/>
              </a:rPr>
              <a:t>In 2017 there was an auction for Ethylene oxide by direct invitation; since then the Ethylene oxide’s Price is set by offer and demand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 Regular"/>
                <a:cs typeface="Arial" panose="020B0604020202020204" pitchFamily="34" charset="0"/>
              </a:rPr>
              <a:t>Actual prices and buyers are not public, only the average Price and the total volume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 Regular"/>
                <a:cs typeface="Arial" panose="020B0604020202020204" pitchFamily="34" charset="0"/>
              </a:rPr>
              <a:t>Consumption by June and July 2019 are around 20,000 </a:t>
            </a:r>
            <a:r>
              <a:rPr lang="en-US" sz="1400" dirty="0" err="1">
                <a:latin typeface="Arial Regular"/>
                <a:cs typeface="Arial" panose="020B0604020202020204" pitchFamily="34" charset="0"/>
              </a:rPr>
              <a:t>Mton</a:t>
            </a:r>
            <a:endParaRPr lang="en-US" sz="1400" dirty="0">
              <a:latin typeface="Arial Regular"/>
              <a:cs typeface="Arial" panose="020B0604020202020204" pitchFamily="34" charset="0"/>
            </a:endParaRPr>
          </a:p>
        </p:txBody>
      </p:sp>
      <p:sp>
        <p:nvSpPr>
          <p:cNvPr id="16" name="Title 6"/>
          <p:cNvSpPr txBox="1">
            <a:spLocks/>
          </p:cNvSpPr>
          <p:nvPr/>
        </p:nvSpPr>
        <p:spPr>
          <a:xfrm>
            <a:off x="2982302" y="6443597"/>
            <a:ext cx="3127880" cy="4259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n-US" dirty="0"/>
              <a:t>Ethylene oxide</a:t>
            </a:r>
          </a:p>
        </p:txBody>
      </p:sp>
      <p:graphicFrame>
        <p:nvGraphicFramePr>
          <p:cNvPr id="19" name="Gráfico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2848795"/>
              </p:ext>
            </p:extLst>
          </p:nvPr>
        </p:nvGraphicFramePr>
        <p:xfrm>
          <a:off x="-25756" y="3113139"/>
          <a:ext cx="4571998" cy="30687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0" name="Gráfico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5312210"/>
              </p:ext>
            </p:extLst>
          </p:nvPr>
        </p:nvGraphicFramePr>
        <p:xfrm>
          <a:off x="4526923" y="-79330"/>
          <a:ext cx="4617077" cy="31480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4198360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98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7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0" name="Grá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3926568"/>
              </p:ext>
            </p:extLst>
          </p:nvPr>
        </p:nvGraphicFramePr>
        <p:xfrm>
          <a:off x="-64395" y="1"/>
          <a:ext cx="4610637" cy="3090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5" name="CuadroTexto 14"/>
          <p:cNvSpPr txBox="1"/>
          <p:nvPr/>
        </p:nvSpPr>
        <p:spPr>
          <a:xfrm>
            <a:off x="4584879" y="3090929"/>
            <a:ext cx="42872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/>
              <a:t>Stepan</a:t>
            </a:r>
            <a:r>
              <a:rPr lang="en-US" sz="1400" dirty="0" smtClean="0"/>
              <a:t> </a:t>
            </a:r>
            <a:r>
              <a:rPr lang="en-US" sz="1400" dirty="0"/>
              <a:t>Price is from </a:t>
            </a:r>
            <a:r>
              <a:rPr lang="en-US" sz="1400" dirty="0" err="1"/>
              <a:t>Cepsa</a:t>
            </a:r>
            <a:r>
              <a:rPr lang="en-US" sz="1400" dirty="0"/>
              <a:t> around $1.60 </a:t>
            </a:r>
            <a:r>
              <a:rPr lang="en-US" sz="1400" dirty="0" err="1"/>
              <a:t>usd</a:t>
            </a:r>
            <a:r>
              <a:rPr lang="en-US" sz="1400" dirty="0"/>
              <a:t>/kg (the highest price).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Trasome</a:t>
            </a:r>
            <a:r>
              <a:rPr lang="en-US" sz="1400" dirty="0"/>
              <a:t> continues importing from China $1.30 </a:t>
            </a:r>
            <a:r>
              <a:rPr lang="en-US" sz="1400" dirty="0" err="1"/>
              <a:t>usd</a:t>
            </a:r>
            <a:r>
              <a:rPr lang="en-US" sz="1400" dirty="0"/>
              <a:t>/kg ; the lowest price is from </a:t>
            </a:r>
            <a:r>
              <a:rPr lang="en-US" sz="1400" dirty="0" err="1"/>
              <a:t>Sojitz</a:t>
            </a:r>
            <a:r>
              <a:rPr lang="en-US" sz="1400" dirty="0"/>
              <a:t>, but is from </a:t>
            </a:r>
            <a:r>
              <a:rPr lang="en-US" sz="1400" dirty="0" err="1"/>
              <a:t>Sojitz</a:t>
            </a:r>
            <a:r>
              <a:rPr lang="en-US" sz="1400" dirty="0"/>
              <a:t> </a:t>
            </a:r>
            <a:r>
              <a:rPr lang="en-US" sz="1400" dirty="0" smtClean="0"/>
              <a:t>USA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 err="1" smtClean="0"/>
              <a:t>Imports</a:t>
            </a:r>
            <a:r>
              <a:rPr lang="es-MX" sz="1400" dirty="0" smtClean="0"/>
              <a:t> are similar 2018 vs 2019 in </a:t>
            </a:r>
            <a:r>
              <a:rPr lang="es-MX" sz="1400" dirty="0" err="1" smtClean="0"/>
              <a:t>volume</a:t>
            </a:r>
            <a:endParaRPr lang="en-US" sz="1400" dirty="0"/>
          </a:p>
        </p:txBody>
      </p:sp>
      <p:sp>
        <p:nvSpPr>
          <p:cNvPr id="16" name="Title 6"/>
          <p:cNvSpPr txBox="1">
            <a:spLocks/>
          </p:cNvSpPr>
          <p:nvPr/>
        </p:nvSpPr>
        <p:spPr>
          <a:xfrm>
            <a:off x="2982302" y="6443597"/>
            <a:ext cx="3127880" cy="4259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s-MX" dirty="0"/>
              <a:t>LAB</a:t>
            </a:r>
            <a:endParaRPr lang="en-US" dirty="0"/>
          </a:p>
        </p:txBody>
      </p:sp>
      <p:graphicFrame>
        <p:nvGraphicFramePr>
          <p:cNvPr id="17" name="Gráfico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5195303"/>
              </p:ext>
            </p:extLst>
          </p:nvPr>
        </p:nvGraphicFramePr>
        <p:xfrm>
          <a:off x="4546242" y="0"/>
          <a:ext cx="4571999" cy="3073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537443"/>
              </p:ext>
            </p:extLst>
          </p:nvPr>
        </p:nvGraphicFramePr>
        <p:xfrm>
          <a:off x="0" y="3073322"/>
          <a:ext cx="4507606" cy="3165777"/>
        </p:xfrm>
        <a:graphic>
          <a:graphicData uri="http://schemas.openxmlformats.org/drawingml/2006/table">
            <a:tbl>
              <a:tblPr/>
              <a:tblGrid>
                <a:gridCol w="3026690"/>
                <a:gridCol w="1480916"/>
              </a:tblGrid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 /supplier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/kg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it-IT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Fab Jabon Corona Sa Cv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1.34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Cepsa Quimica Becancour Inc.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1.30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Sasol Chemicals North America Llc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1.35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Formosan Union Chemical Corporation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1.29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Isu Chemical Co., Ltd.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1.34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Procter &amp; </a:t>
                      </a:r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Gamble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1.34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Sasol Italy Sp A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1.32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Huntsman Petrochemical Llc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1.35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Sasol Chemicals North America Llc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1.33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Huntsman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1.32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Huntsman Petrochemical Llc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1.32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fr-F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Sanchez Y Martin Sa Cv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1.34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Sasol Chemicals North America Llc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1.34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Henkel Capital Sa De Cv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1.40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Sasol Chemicals North America Llc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1.40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Trasome Sa De Cv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1.27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Ho Tung Chemical Corporation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1.20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Chemium International Corp.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1.35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Pasternak Baum &amp; Co. Inc.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1.34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Vikudha Overseas Corporation Ltd.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1.34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Isu Chemical Co., Ltd.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1.33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Vikudha Ltd.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1.40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Oci Co., Ltd.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1.34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Midwest Trade International F.Z.E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1.34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Anastacio Overseas Inc.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1.35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725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Ypf Sa</a:t>
                      </a:r>
                    </a:p>
                  </a:txBody>
                  <a:tcPr marL="111256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  1.24 </a:t>
                      </a:r>
                    </a:p>
                  </a:txBody>
                  <a:tcPr marL="9271" marR="9271" marT="92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90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2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8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Marcador de contenido 2"/>
          <p:cNvSpPr>
            <a:spLocks noGrp="1"/>
          </p:cNvSpPr>
          <p:nvPr>
            <p:ph idx="1"/>
          </p:nvPr>
        </p:nvSpPr>
        <p:spPr>
          <a:xfrm>
            <a:off x="4578437" y="3114807"/>
            <a:ext cx="4507605" cy="3165495"/>
          </a:xfrm>
        </p:spPr>
        <p:txBody>
          <a:bodyPr>
            <a:normAutofit/>
          </a:bodyPr>
          <a:lstStyle/>
          <a:p>
            <a:r>
              <a:rPr lang="en-US" sz="1600" dirty="0"/>
              <a:t>The Main importers are </a:t>
            </a:r>
            <a:r>
              <a:rPr lang="en-US" sz="1600" dirty="0" err="1"/>
              <a:t>Stepan’s</a:t>
            </a:r>
            <a:r>
              <a:rPr lang="en-US" sz="1600" dirty="0"/>
              <a:t> competitors: HJB and </a:t>
            </a:r>
            <a:r>
              <a:rPr lang="en-US" sz="1600" dirty="0" err="1"/>
              <a:t>Trasome</a:t>
            </a:r>
            <a:endParaRPr lang="en-US" sz="1600" dirty="0"/>
          </a:p>
          <a:p>
            <a:r>
              <a:rPr lang="en-US" sz="1600" dirty="0" err="1"/>
              <a:t>Stepan</a:t>
            </a:r>
            <a:r>
              <a:rPr lang="en-US" sz="1600" dirty="0"/>
              <a:t> Mexico imports are mainly </a:t>
            </a:r>
            <a:r>
              <a:rPr lang="en-US" sz="1600" dirty="0" err="1"/>
              <a:t>biosoft</a:t>
            </a:r>
            <a:r>
              <a:rPr lang="en-US" sz="1600" dirty="0"/>
              <a:t> s-118 from </a:t>
            </a:r>
            <a:r>
              <a:rPr lang="en-US" sz="1600" dirty="0" err="1"/>
              <a:t>Stepan</a:t>
            </a:r>
            <a:r>
              <a:rPr lang="en-US" sz="1600" dirty="0"/>
              <a:t> Company USA, CIF cost around $1.90usd/kg</a:t>
            </a:r>
          </a:p>
          <a:p>
            <a:r>
              <a:rPr lang="en-US" sz="1600" dirty="0"/>
              <a:t>HJB imports 1.15 </a:t>
            </a:r>
            <a:r>
              <a:rPr lang="en-US" sz="1600" dirty="0" err="1"/>
              <a:t>usd</a:t>
            </a:r>
            <a:r>
              <a:rPr lang="en-US" sz="1600" dirty="0"/>
              <a:t>/kg and </a:t>
            </a:r>
            <a:r>
              <a:rPr lang="en-US" sz="1600" dirty="0" err="1"/>
              <a:t>Trasome</a:t>
            </a:r>
            <a:r>
              <a:rPr lang="en-US" sz="1600" dirty="0"/>
              <a:t> 1.16usd/kg from Korea</a:t>
            </a:r>
          </a:p>
          <a:p>
            <a:r>
              <a:rPr lang="en-US" sz="1600" dirty="0"/>
              <a:t>HJB imported again in August</a:t>
            </a:r>
          </a:p>
          <a:p>
            <a:r>
              <a:rPr lang="es-MX" sz="1600" dirty="0" err="1" smtClean="0"/>
              <a:t>Stepan’s</a:t>
            </a:r>
            <a:r>
              <a:rPr lang="es-MX" sz="1600" dirty="0" smtClean="0"/>
              <a:t> </a:t>
            </a:r>
            <a:r>
              <a:rPr lang="es-MX" sz="1600" dirty="0" err="1" smtClean="0"/>
              <a:t>intercompany</a:t>
            </a:r>
            <a:r>
              <a:rPr lang="es-MX" sz="1600" dirty="0" smtClean="0"/>
              <a:t> Price </a:t>
            </a:r>
            <a:r>
              <a:rPr lang="es-MX" sz="1600" dirty="0" err="1" smtClean="0"/>
              <a:t>is</a:t>
            </a:r>
            <a:r>
              <a:rPr lang="es-MX" sz="1600" dirty="0" smtClean="0"/>
              <a:t> </a:t>
            </a:r>
            <a:r>
              <a:rPr lang="es-MX" sz="1600" dirty="0" err="1" smtClean="0"/>
              <a:t>higher</a:t>
            </a:r>
            <a:r>
              <a:rPr lang="es-MX" sz="1600" dirty="0" smtClean="0"/>
              <a:t> tan </a:t>
            </a:r>
            <a:r>
              <a:rPr lang="es-MX" sz="1600" dirty="0" err="1" smtClean="0"/>
              <a:t>the</a:t>
            </a:r>
            <a:r>
              <a:rPr lang="es-MX" sz="1600" dirty="0" smtClean="0"/>
              <a:t> </a:t>
            </a:r>
            <a:r>
              <a:rPr lang="es-MX" sz="1600" dirty="0" err="1" smtClean="0"/>
              <a:t>asian</a:t>
            </a:r>
            <a:r>
              <a:rPr lang="es-MX" sz="1600" dirty="0" smtClean="0"/>
              <a:t> </a:t>
            </a:r>
            <a:r>
              <a:rPr lang="es-MX" sz="1600" dirty="0" err="1" smtClean="0"/>
              <a:t>sulfonic</a:t>
            </a:r>
            <a:r>
              <a:rPr lang="es-MX" sz="1600" dirty="0" smtClean="0"/>
              <a:t> </a:t>
            </a:r>
            <a:r>
              <a:rPr lang="es-MX" sz="1600" dirty="0" err="1" smtClean="0"/>
              <a:t>acid</a:t>
            </a:r>
            <a:endParaRPr lang="en-US" sz="1600" dirty="0"/>
          </a:p>
        </p:txBody>
      </p:sp>
      <p:sp>
        <p:nvSpPr>
          <p:cNvPr id="16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n-US" sz="2800" dirty="0"/>
              <a:t>Dodecyl benzene sulfonic acid</a:t>
            </a:r>
          </a:p>
        </p:txBody>
      </p:sp>
      <p:graphicFrame>
        <p:nvGraphicFramePr>
          <p:cNvPr id="17" name="Gráfico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7384939"/>
              </p:ext>
            </p:extLst>
          </p:nvPr>
        </p:nvGraphicFramePr>
        <p:xfrm>
          <a:off x="-25756" y="1"/>
          <a:ext cx="4571997" cy="3090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8" name="Gráfico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5246569"/>
              </p:ext>
            </p:extLst>
          </p:nvPr>
        </p:nvGraphicFramePr>
        <p:xfrm>
          <a:off x="4476750" y="1"/>
          <a:ext cx="4615733" cy="3084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4991851"/>
              </p:ext>
            </p:extLst>
          </p:nvPr>
        </p:nvGraphicFramePr>
        <p:xfrm>
          <a:off x="0" y="3152899"/>
          <a:ext cx="4546241" cy="2702413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3019259"/>
                <a:gridCol w="1526982"/>
              </a:tblGrid>
              <a:tr h="14321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 smtClean="0">
                          <a:effectLst/>
                        </a:rPr>
                        <a:t>Importer / supplier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 err="1" smtClean="0">
                          <a:effectLst/>
                        </a:rPr>
                        <a:t>Usd</a:t>
                      </a:r>
                      <a:r>
                        <a:rPr lang="en-US" sz="1100" b="1" u="none" strike="noStrike" dirty="0" smtClean="0">
                          <a:effectLst/>
                        </a:rPr>
                        <a:t>/ kg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9568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Stepan Mexico S.A. De C.V.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                      2.03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9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Hjb Quimica International S.A De C.V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                      1.15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9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Ak Chemtech Co., Ltd.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                      1.16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9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Sai Fertilizers &amp; Phosphates Pvt., Ltd.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                      1.09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9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Amuco Inc.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                      1.14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9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Jlp Corporation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                      1.14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9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Trasome Sa De Cv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                      1.15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9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Ypf Sa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                      1.15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9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Vikudha Ltd.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                      1.18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9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Sai Fertilizers &amp; Photosphates Pvt., Ltd.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$                               1.12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9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Chemium International Corp.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$                               1.16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7071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E9DB7E7B-5D71-481C-8737-A5D707985F2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5" name="think-cell Slide" r:id="rId5" imgW="245" imgH="245" progId="TCLayout.ActiveDocument.1">
                  <p:embed/>
                </p:oleObj>
              </mc:Choice>
              <mc:Fallback>
                <p:oleObj name="think-cell Slide" r:id="rId5" imgW="245" imgH="2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E6F0184A-B503-49ED-9550-22A3F30D57E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Arial Regular"/>
              <a:sym typeface="Arial Regular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13518910-1A4B-5E4A-A55C-F147578FF6F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July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60EBA3-77D9-EE43-A085-3ACF1BE1C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6D8337-CB0A-B743-8EA8-DCB8C99C6A7B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>
                <a:defRPr/>
              </a:pPr>
              <a:t>9</a:t>
            </a:fld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4546242" y="0"/>
            <a:ext cx="0" cy="63563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-64395" y="3090928"/>
            <a:ext cx="91826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Marcador de contenido 2"/>
          <p:cNvSpPr>
            <a:spLocks noGrp="1"/>
          </p:cNvSpPr>
          <p:nvPr>
            <p:ph idx="1"/>
          </p:nvPr>
        </p:nvSpPr>
        <p:spPr>
          <a:xfrm>
            <a:off x="4610636" y="3090926"/>
            <a:ext cx="4507605" cy="3165495"/>
          </a:xfrm>
        </p:spPr>
        <p:txBody>
          <a:bodyPr>
            <a:normAutofit/>
          </a:bodyPr>
          <a:lstStyle/>
          <a:p>
            <a:r>
              <a:rPr lang="en-US" dirty="0" smtClean="0"/>
              <a:t>During </a:t>
            </a:r>
            <a:r>
              <a:rPr lang="en-US" dirty="0"/>
              <a:t>2019 </a:t>
            </a:r>
            <a:r>
              <a:rPr lang="en-US" dirty="0" err="1"/>
              <a:t>Stepan’s</a:t>
            </a:r>
            <a:r>
              <a:rPr lang="en-US" dirty="0"/>
              <a:t> Price was higher ($</a:t>
            </a:r>
            <a:r>
              <a:rPr lang="en-US" dirty="0" smtClean="0"/>
              <a:t>1.12 </a:t>
            </a:r>
            <a:r>
              <a:rPr lang="en-US" dirty="0" err="1"/>
              <a:t>usd</a:t>
            </a:r>
            <a:r>
              <a:rPr lang="en-US" dirty="0"/>
              <a:t>/kg From Dow and Shell) than from other importers (From Exxon USA 0.90 </a:t>
            </a:r>
            <a:r>
              <a:rPr lang="en-US" dirty="0" err="1"/>
              <a:t>usd</a:t>
            </a:r>
            <a:r>
              <a:rPr lang="en-US" dirty="0"/>
              <a:t>/kg)</a:t>
            </a:r>
          </a:p>
          <a:p>
            <a:r>
              <a:rPr lang="en-US" dirty="0" smtClean="0"/>
              <a:t>Imports are 18% higher in 2019 vs 2018</a:t>
            </a:r>
            <a:endParaRPr lang="en-US" dirty="0"/>
          </a:p>
          <a:p>
            <a:r>
              <a:rPr lang="en-US" dirty="0"/>
              <a:t>This material is for </a:t>
            </a:r>
            <a:r>
              <a:rPr lang="en-US" dirty="0" err="1"/>
              <a:t>Stepantex</a:t>
            </a:r>
            <a:r>
              <a:rPr lang="en-US" dirty="0"/>
              <a:t> and BTC family from MA00</a:t>
            </a:r>
          </a:p>
        </p:txBody>
      </p:sp>
      <p:graphicFrame>
        <p:nvGraphicFramePr>
          <p:cNvPr id="17" name="Gráfico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0363323"/>
              </p:ext>
            </p:extLst>
          </p:nvPr>
        </p:nvGraphicFramePr>
        <p:xfrm>
          <a:off x="1" y="0"/>
          <a:ext cx="4546241" cy="30549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3" name="Title 6"/>
          <p:cNvSpPr txBox="1">
            <a:spLocks/>
          </p:cNvSpPr>
          <p:nvPr/>
        </p:nvSpPr>
        <p:spPr>
          <a:xfrm>
            <a:off x="1605516" y="6443597"/>
            <a:ext cx="6166884" cy="4259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i="0" kern="1200">
                <a:solidFill>
                  <a:schemeClr val="accent5"/>
                </a:solidFill>
                <a:latin typeface="Arial Regular"/>
                <a:ea typeface="+mj-ea"/>
                <a:cs typeface="+mj-cs"/>
              </a:defRPr>
            </a:lvl1pPr>
          </a:lstStyle>
          <a:p>
            <a:r>
              <a:rPr lang="en-US" sz="2800" dirty="0"/>
              <a:t>Isopropyl alcohol</a:t>
            </a:r>
          </a:p>
        </p:txBody>
      </p:sp>
      <p:graphicFrame>
        <p:nvGraphicFramePr>
          <p:cNvPr id="20" name="Gráfico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83216887"/>
              </p:ext>
            </p:extLst>
          </p:nvPr>
        </p:nvGraphicFramePr>
        <p:xfrm>
          <a:off x="4546241" y="0"/>
          <a:ext cx="4546242" cy="3090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9286626"/>
              </p:ext>
            </p:extLst>
          </p:nvPr>
        </p:nvGraphicFramePr>
        <p:xfrm>
          <a:off x="2" y="3090921"/>
          <a:ext cx="4481464" cy="3064671"/>
        </p:xfrm>
        <a:graphic>
          <a:graphicData uri="http://schemas.openxmlformats.org/drawingml/2006/table">
            <a:tbl>
              <a:tblPr/>
              <a:tblGrid>
                <a:gridCol w="2842786"/>
                <a:gridCol w="1638678"/>
              </a:tblGrid>
              <a:tr h="1646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Importer / supplier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Usd</a:t>
                      </a:r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/ kg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Atlas Hytec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0.84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Exxonmobil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0.84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Quimica Delta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Lyondell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0.88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Altis Group International Llc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s-E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Negociacion Alvi Sa De Cv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0.86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Exxonmobil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0.86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19677">
                <a:tc>
                  <a:txBody>
                    <a:bodyPr/>
                    <a:lstStyle/>
                    <a:p>
                      <a:pPr algn="l" fontAlgn="b"/>
                      <a:r>
                        <a:rPr lang="es-E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Exxonmobil</a:t>
                      </a:r>
                      <a:r>
                        <a:rPr lang="es-E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Servicios Petroleros </a:t>
                      </a:r>
                      <a:r>
                        <a:rPr lang="es-ES" sz="10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Mexico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967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Exxonmobil</a:t>
                      </a:r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Chemical Co. 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Exxonmobil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s-E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Stepan Mexico S.A. De C.V.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Shell Chemical Lp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Dow Chemical Co.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1.13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 Pochteca Materias Primas Sa De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89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Altis Group International Llc.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$                               0.91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22026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v7Z41JITdK6aYakVOQ12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36">
      <a:dk1>
        <a:srgbClr val="000000"/>
      </a:dk1>
      <a:lt1>
        <a:srgbClr val="FFFFFF"/>
      </a:lt1>
      <a:dk2>
        <a:srgbClr val="333333"/>
      </a:dk2>
      <a:lt2>
        <a:srgbClr val="EFEFEF"/>
      </a:lt2>
      <a:accent1>
        <a:srgbClr val="538BC8"/>
      </a:accent1>
      <a:accent2>
        <a:srgbClr val="555659"/>
      </a:accent2>
      <a:accent3>
        <a:srgbClr val="FFC000"/>
      </a:accent3>
      <a:accent4>
        <a:srgbClr val="6D9648"/>
      </a:accent4>
      <a:accent5>
        <a:srgbClr val="0F6593"/>
      </a:accent5>
      <a:accent6>
        <a:srgbClr val="EE2B2C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9492</TotalTime>
  <Words>3746</Words>
  <Application>Microsoft Office PowerPoint</Application>
  <PresentationFormat>Presentación en pantalla (4:3)</PresentationFormat>
  <Paragraphs>793</Paragraphs>
  <Slides>22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9" baseType="lpstr">
      <vt:lpstr>Arial</vt:lpstr>
      <vt:lpstr>Arial Regular</vt:lpstr>
      <vt:lpstr>Calibri</vt:lpstr>
      <vt:lpstr>Calibri Light</vt:lpstr>
      <vt:lpstr>1_Office Theme</vt:lpstr>
      <vt:lpstr>Office Theme</vt:lpstr>
      <vt:lpstr>think-cell Slide</vt:lpstr>
      <vt:lpstr>Raw Materials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ZGarcia</dc:creator>
  <cp:lastModifiedBy>Ruben Lopez</cp:lastModifiedBy>
  <cp:revision>315</cp:revision>
  <dcterms:created xsi:type="dcterms:W3CDTF">2019-07-10T14:10:01Z</dcterms:created>
  <dcterms:modified xsi:type="dcterms:W3CDTF">2020-02-28T20:45:54Z</dcterms:modified>
</cp:coreProperties>
</file>

<file path=docProps/thumbnail.jpeg>
</file>